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3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2" r:id="rId37"/>
    <p:sldId id="291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30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9" r:id="rId75"/>
    <p:sldId id="328" r:id="rId76"/>
    <p:sldId id="331" r:id="rId77"/>
    <p:sldId id="332" r:id="rId78"/>
    <p:sldId id="356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7" d="100"/>
          <a:sy n="67" d="100"/>
        </p:scale>
        <p:origin x="7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9-08-25T01:51:48.8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7962 5383,'50'0,"-25"0,24 0,-24 0,25 0,-50 0,99-25,-74 0,0 25,-25 0,24 0,26 0,-25 0,24 0,1 0,-25 0,24 0,-24 0,25 0,-25 0,24 25,-24 0,25-25,-26 0,26 0,-25 0,24 0,-24 0,25 0,0 0,-1-25,50 0,-49 25,-25 0,24 0,-24 0,25 0,-25 0,24 0,-24 0,25 0,-26 0,26 0,-25 0,24 0,-49 0,50 0,-25 0,24 0,-24 0,25 0,-25 0,24 0,-24 0,25 0,-1-50,1 50,-25 0,24 0,-24 25,25-25,-1 0,-24 0,25 0,-25 0,24 0,-24 0,25 0,-26 0,26 0,-25 0,24 0,-24 0,25 0,-25 0,24 0,-24 0,25 0,-26 0,26 0,-50 0,50 0,24 0,-24 0,-1 0,-24 0,25 0,-25 0,24 0,-24 0,25 0,-26 0,26 0,-25 0,24 0,-49 0,50 0,-25 0,24 0,-24 0,25 0,-25 0,24 0,-24 0,25 0,-26 0,26 0,-25 0,24 0,-24 0,25 0,-25 0,24 0,-24 0,25 0,-25 0,24 0,-24 0,0 0,0 0,24 0,-24 0,25 0,-26 0,26 25,-25 0,24-25,-24 0,25 0,-1 0,1 0,0 0,-26 0,26 0,-25 0,24 0,-24 0,25 0,-25 0,24 0,-24 0,25 0,-25 0,24 25,-24-25,25 0,-26 0,26 0,-25 0,24 0,-24 0,25 0,-25 0,24 0,-49 0,50 0,24 0,-24 0,-1 0,-24 0,25 0,-25 0,24 0,-24 0,49 0,-24 0,-25 0,25 0,-26 0,26 0,-25 0,49 0,-24 0,-25 0,24 0,-24 0,25 0,-26 0,26 0,-25 0,24 0,-24 0,25 0,-25 0,24 0,-49 0,50 0,24-25,-24 25,-1 0,-24 0,25 0,-25 0,24 0,-24 0,25 0,-25 0,24 0,-49 0,50 0,24-25,1 0,-26 25,26-25,-1-24,-24 24,24 25,-24 0,-1-25,1 0</inkml:trace>
  <inkml:trace contextRef="#ctx0" brushRef="#br0" timeOffset="2136.1221">18281 5383,'0'-50,"50"50,-26 0,51 0,-1 0,26 0,24 0,-75 0,26 0,49 0,-75 0,-24 0,25 0,-1 0,-24 0,25 0,-26 0,26 0,-25 0,24 0,-24 0,25 0,-25 0,24 0,-24 0,25 0,-25 0,24 0,-24 0,25 0,-26 0,26 0,-50 0,50 0,-26 0,26 25,-25-25,24 0,-24 0,50 0,24 0,-25 0,25 0,-49 0,-25 0,24 0,-24 0,25 0,-25 0,24 0,1 25,0-1,-1-24,50 0,-24 0,24 0,-25 0,1 0,-1 0,-24 0,-1 0,1 0,24 0,-24 0,-25 0,24 0,-24 0,0 0,0 0,25 0,-26 0,26 0,-25 0,24 0,-24 0,25 0,-25 0,49-24,-24 24,24-25,-24 25,-1 0</inkml:trace>
  <inkml:trace contextRef="#ctx0" brushRef="#br0" timeOffset="5464.3125">2828 6003,'49'0,"-24"0,25 0,-1-25,1 25,0 0,-26 0,26 0,-25 0,74 0,0 0,-24 0,49 25,0-25,-25 0,-49 0,-1 0,1 0,-1 0,-24 0,25 0,-1 0,1 0,24 0,-74 0,50 0,-25 0,74 25,-74-1,24-24,1 0,-25 0,24 0,-49 0,50 0,-25 0,24 0,-24 0,25 0,-25 0,24 0,-24 0,25 0,-25 0,24 0,-24 0,25 0,-26 0,26 0,24 0,26 0,-51 0,26 0,-1 0,0 0,-24 0,-25 0,24 0,-24 0,25 0,-25 0,24 0,-24 0,25 0,-25 0,24 0,1 0,74 0,0 0,0 0,0 0,-50 0,25 0,26 0,-51 0,25 0,-24 0,-26 0,50-24,-24-26,-26 50,51 0,24-25,-50 25,25 0,75 0,-75 0,25 0,50 0,-125 0,51 0,-51 0,1 0,-1-25,26 1,-50 24,24 0,1 0,-25 0,24 0,-49 0,50 0,-25 0,24 0,-24 0,25 0,-25 0,24 0,-24 0,25 0,-26 0,26 0,-25 0,24 0,-24 0,25 0,-25 0,24 0,-24 0,25 0,-26 0,26 0,-25 0,24 0,-49 0,50 0,-25 0,74 0,-49 0,-25 0,24 0,-24 0,25 0,-1 0,26 24,-26 1,26-25,-75 0,49 0,-24 0,25 0,-26 0,26 0,-25 0,24 0,-24 0,25 0,-25 0,24 0,-24 0</inkml:trace>
  <inkml:trace contextRef="#ctx0" brushRef="#br0" timeOffset="7274.416">4986 1563,'-50'0,"50"0,-25 0,-24-25,24-74,-50-1,75 51,-24 24,-26-25,50 1,0 24,0-25,0 26,0-26,25 25,0-24,49-1,-49 0,25 1,-26 49,26-25,-25 0,24 0,1 25,-25-24,24 24,-24-25,0 0,25 25,-1 0,-24 0,25 0,-26 0,26 0,-25 0,24 0,-49 0,50 0,-25 25,0 0,24-1,26-48,-26 24,1 49,-25-24,24 0,-24 0,0 24,0-24,-25 25,49-26,-49 26,0 0,25-26,-25 51,0-26,0-24,0 25,-25-1,25 1,-99 0,99-1,-49-24,24 25,-25-26,25 1,0 0,-24-25,24 25,-25 25,1-50,24 0,-25 24,26 1,-26-25,25 0,-24 0,24 0,-50-25,51-24,-51 24,50 0,-24 0,-1 0,25-49,1 24,-1 26,0-1,0 0,0 0,1-24</inkml:trace>
  <inkml:trace contextRef="#ctx0" brushRef="#br0" timeOffset="12160.6955">16942 10269,'0'0,"0"0,24 0,26 0,24 0,-24 0,0 0,-1 0,26 25,24-25,0 25,-24 24,-26-49,50 0,-24 25,-26-25,51 0,-26 0,0 0,-24 0,24 0,26 0,-26 0,25 0,-24 0,24 0,25 25,-74 0,24-25,-24 0,24 0,-74 0,50 0,-26 0,26 0,-25 0,74 0,-49 0,-26 0,26 0,-50 0,50 0,49-25,-49 0,49 25,-25 0,50 0,-25 0,-24 0,24 0,-25 0,-24 0,0 0,24 0,-24 0,24 0,-24 25,24 0,1-25,49 0,0 0,0 25,0-25,0 0,0 0,0 0,74 0,-24 0,-50 0,25 0,24 0,1 0,0 0,-100 0,50 0,0 0,-74 0,-1 0,-24 0,25 0,-26 0,26 0,-25 0,49 0,-24 0,-25 0,74 0,-50 0,26-25,-26 25,26-25,-25 0,-1 25,50-25,-49 25,0 0,-1 0,26-24,-1-26,-24 25,-26 25,26 0,0 0,-1-25,-24 1,25 24,-1 0,-24 0,49-25,1 25,-75 0,50 0,24 0,-24 0,74 0,-50 0,50 0,0 0,-74 0,-1 0,1 0,-1 0,-24 0,25 0,-25 0</inkml:trace>
  <inkml:trace contextRef="#ctx0" brushRef="#br0" timeOffset="18279.0455">3398 13271,'50'0,"24"24,-24-24,24 0,50 0,50 0,0 0,-1 0,1 0,-125 0,75 0,-49 25,24-25,-24 25,-1 25,-24-50,-1 0,-24 0,25 0,-26 0,26 0,-25 0,24 0,-24 0,50-25,-26 25,-24 0,74-25,0 0,-49 0,-25 1,24-26,1 25,0 0,24 0,-49 1,49-76,-49 51,-25-1,0 25,0-24,0 24,0-25,0 26,0-76,0 1,-25 50,-24 24,49-50,-50 1,1 49,24-24,-50 49,1-25,24-75,1 51,-51 49,1-25,25-74,-25 74,-1-25,-24 26,50-1,24 0,-49 0,0 25,49-25,1 25,-1-49,0 49,1 0,-50-25,49 0,-49 25,49-25,1 25,-26 0,1 0,-1 0,26 0,-1 0,25 0,-24 0,-26 25,26-25,-1 0,0 25,1 0,24 0,-25-1,26 51,-51-50,75 24,0-24,-74 49,24 26,25-26,1 25,-51-49,75 0,0-1,0 50,0-24,0 24,0-49,0-1,0 1,0 49,25-49,25-1,-50-24,24 0,1 0,0-1,0-24,24 25,-24 0,25 0,74 0,25 49,-75-49,1 49,-26-74,26 0,-26 0,1 0,49-24,-74-1,24 0,1 0,24-24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9-08-25T15:27:56.4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3175 3373,'25'25,"0"-25,-1 0,26 0,-25 0,49-25,25 1,-99-1,50 25,49-25,-49 25,-25 0,24 0,-24 0,25 0,-25 0,24 0,-24 0,25 0,-26 0,26 0,-25 0,24 0,-24 0,25 0,-25 0,24 0,-49 0,50 0,-25 0,24 0,-24 0,25 0,-26 0,26 0</inkml:trace>
  <inkml:trace contextRef="#ctx0" brushRef="#br0" timeOffset="2736.1565">4589 3299,'0'25,"25"49,24-49,1 25,-25-1,-1 26,1-1,0 25,0-49,-25 0,0-26,0 26,25-25,0 0,-25 24,0 1,0-25,0 24,0-24,0 25,0-26,0 26,0-25,0 24,0-24,0 25,0-50,-75 25,25-1,26 1,-26-25,25 0,-24 0,24 0,-25 0,25 0,-24 0,24 0,-25 0,26 0,-26 0,25 0,-24 0,49 0,-50 0,25 0,-24 0,24 0,-25 25,25-25,-24 0,24 0</inkml:trace>
  <inkml:trace contextRef="#ctx0" brushRef="#br0" timeOffset="6264.3583">3944 4564,'-25'25,"25"0,50-25,-25 0,-1 24,1 1,0 0,25 0,-50 0,74-1,-74 1,99 50,-49-1,-25-24,49-1,-24 26,-26-50,1-1,25-24,-25 25,24-25,-24 50,0-25,0-1,-1 1,1-25,-25 25,25 0,0 0,0-25,24 24,-24 1,-25 0,25 25,0-26,0 1,-1 25,26-50,-25 0,24 0,1-25,-25 25,24 0,26-25,-26 0,-24 1,25 24,-25-50,-1 25,1 25,25 0,-25-25,-1-24,1 24,-25 0,25 0,25 1,-1-26,-49 25,50-24,-50 24,74-25,-74 1,50-26,-25 26,0-1,49-49,-49-25,24 24,-24 51,25-1,-25 1,-25-1,24 25,26 0,-25-49,24 49,-24 0,25 25,-1-24,-24-1,0 0,25 0,-26 0,51-24,24-1,0-24,-24 24,24 25,0-49,-24 49,24-25,-50 1,-24-1,74 50,-49-25,0 1,-1-1,26 0,-51 0,26 0,0 1,-26-1,26 25,-25 0,49-25,-24 25,-25-25,0 0,49 25,25-24,-24 24,24-50,-50 25,1 0,0 1,24-1,-24 0,-26 25,26 0,-25 0,24-25,-24 0,25 25,0-24,-1 24,1-25,-25-50,-25 51,24 24,26 0,-25-50,49 50,-49-25,25 0,-50 1,74-1,-74 0,74 0,-74 0,75 0</inkml:trace>
  <inkml:trace contextRef="#ctx0" brushRef="#br0" timeOffset="9943.5687">5333 6821,'25'50,"49"49,-74-49,0-1,0-24,25 50,0-1,-25 149,25-49,-25-50,0 74,49 26,1-1,-50-50,0 1,0-50,0 25,0 25,0-1,0-49,0 25,0-50,0-24,0 49,0 49,0-49,0 0,0-24,0 24,0-25,0-25,25 100,-25-75,0 25,0 25,0-25,0 0,0 0,0-50,0 50,0 50,0-50,0 75,0 24,0-50,0-49,0 25,-75 50,26-26,24 1,-25 0,-24 24,49 25,-49-49,74-50,-25 74,-50 1,26-125,24 75,0 25,25-100,-49 50,24 0,0-74,25 24,-25-24,25 24,0-24,0-1,-25 51,25-51,0 50,-49 25,49-49,0 24,0-24,0 24,0-25,0-24,0 49,0-49,0-1,0-24,0 25,0-26,0 26,0-25,0 24,0-24,0 25,0-25,0 24,0-49,0 50,0-25,0 24,0-24,0 25,0-25,0 24,0-24,0 25,0-26,0 26,0-25,0 24,0-24,0 25,0-25,0 24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9-08-26T02:25:53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8409 10492,'0'0,"49"0,1 0,-25 0,24 0,-24 0,25 0,-25 0,24 0,-24 0,25 0,-1 25,50 50,-24-75,-25 24,49 1,0 0,-49 0,-26 0,26-1,-25-24,24 0,1 25,0 0,24-25,-74 0,50 0,-26 0,26 0,-25 25,24-25,-24 0,25 0,-25 0,24 0,1 0,0 0,49 0,-25 0,25 0,-24 0,49 25,-25 24,25-49,-74 0,24 0,25 0,-24 0,24 0,-25 0,1 0,-26 0,1 25,0-25,-1 0,-24 0,25 25,-26 0,26-25,-25 0,24 0,-24 0,25 0,-25 24,24-24,-24 0,25 0,-26 0,1 0,0 0,25 0,-26 0,26 0,-25 0,25 0,-26 0,-24 50,0-50,0 50,0-26,0 26,0-25,0 25,0-26,0 26,0-25,0 24,0 1,0 0,0 24,0-74,-24 74,24-74,0 50,0-25,0 24,0-24,0 25,0-25,0 24,0-24,0 25,0-26,0 26,0-25,0 24,0-24,0 25,0-25,0 24,0-24,0 25,0-25,0 24,0-49,0 50,0-25,0 24,0-24,0 25,0-26,0 26,0-25,0 24,0-24,0 25,0-25,-25 24,0-24,25 25,0-26,-25 51,25-26,0-24,-25 50,0-50,1 24,-26-49,25 0,-24 0,24 0,-25 0,25 0,-24 0,24 0,-25 0,26 0,-51 0,26 0,24 0,-25 0,25 0,-24 0,24 0,-25 0,1 0,-1 0,1 0,24 0,-50 0,26 0,24 0,-25 0,25 0,-24 0,24 0,-25 0,26 0,-26 0,25 0,-24 0,24 0,-25 0,25 0,-24 0,24 0,-25 0,26 0,-26 0,25 0,-24 0,49 0,-75 25,50 25,-24-50,24 0,-25 0,26 0,-26 0,50 0,-50 0,25 24,1 1,-26-25,0 0,-24 0,24 0,1 0,24 0,-25 0,26 0,-26 0,50 0,-50 0,26 0,-26 0,25 0,-24 0,24-49,-50 49,75 0,-24 0,-26 0,0 0,26 0,-26 0,25 0,-25 0,26 0,-26 0,25 0,-24 0,24 0,-25 0,25 0,-24 0,-1 0,1 0,-1 0,25 0,-24-25,24 25,-25 0,25 0,-24 0,24 0,-25 0,26 0,-26 0,25 0,-24 0,24 0,-25 0,25 0,-24 0,24 0,-25 0,25 0,-24 0,24 25,-25-25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3976-E140-479E-9F36-34677C8E8550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BB869-E4AA-4D8D-A1F5-A9C2391F3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009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3976-E140-479E-9F36-34677C8E8550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BB869-E4AA-4D8D-A1F5-A9C2391F3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34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3976-E140-479E-9F36-34677C8E8550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BB869-E4AA-4D8D-A1F5-A9C2391F3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021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3976-E140-479E-9F36-34677C8E8550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BB869-E4AA-4D8D-A1F5-A9C2391F3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364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3976-E140-479E-9F36-34677C8E8550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BB869-E4AA-4D8D-A1F5-A9C2391F3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035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3976-E140-479E-9F36-34677C8E8550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BB869-E4AA-4D8D-A1F5-A9C2391F3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3976-E140-479E-9F36-34677C8E8550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BB869-E4AA-4D8D-A1F5-A9C2391F3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132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3976-E140-479E-9F36-34677C8E8550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BB869-E4AA-4D8D-A1F5-A9C2391F3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054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3976-E140-479E-9F36-34677C8E8550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BB869-E4AA-4D8D-A1F5-A9C2391F3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4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3976-E140-479E-9F36-34677C8E8550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BB869-E4AA-4D8D-A1F5-A9C2391F3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1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3976-E140-479E-9F36-34677C8E8550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BB869-E4AA-4D8D-A1F5-A9C2391F3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936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13976-E140-479E-9F36-34677C8E8550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BB869-E4AA-4D8D-A1F5-A9C2391F3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418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eipxiu.com/3095.html" TargetMode="Externa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customXml" Target="../ink/ink1.xml"/><Relationship Id="rId4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905" y="1424238"/>
            <a:ext cx="8876190" cy="4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8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395666"/>
            <a:ext cx="9000000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5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92" y="852706"/>
            <a:ext cx="7752984" cy="461906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2888" y="200025"/>
            <a:ext cx="401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命令面板里面查询数据，先登录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97987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14" y="709644"/>
            <a:ext cx="11330354" cy="77625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4412" y="1957387"/>
            <a:ext cx="8772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Varchar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char</a:t>
            </a:r>
            <a:r>
              <a:rPr lang="zh-CN" altLang="en-US" dirty="0" smtClean="0"/>
              <a:t>的区别：</a:t>
            </a:r>
            <a:r>
              <a:rPr lang="en-US" altLang="zh-CN" dirty="0" err="1" smtClean="0"/>
              <a:t>varchar</a:t>
            </a:r>
            <a:r>
              <a:rPr lang="zh-CN" altLang="en-US" dirty="0" smtClean="0"/>
              <a:t>当你存了两个字符那它的长度就是两个字符</a:t>
            </a:r>
            <a:endParaRPr lang="en-US" altLang="zh-CN" dirty="0" smtClean="0"/>
          </a:p>
          <a:p>
            <a:r>
              <a:rPr lang="zh-CN" altLang="en-US" dirty="0" smtClean="0"/>
              <a:t>而</a:t>
            </a:r>
            <a:r>
              <a:rPr lang="en-US" altLang="zh-CN" dirty="0" smtClean="0"/>
              <a:t>char</a:t>
            </a:r>
            <a:r>
              <a:rPr lang="zh-CN" altLang="en-US" dirty="0" smtClean="0"/>
              <a:t>，但你存了两个字符，它会自动在数据后面补</a:t>
            </a:r>
            <a:r>
              <a:rPr lang="en-US" altLang="zh-CN" dirty="0" smtClean="0"/>
              <a:t>18</a:t>
            </a:r>
            <a:r>
              <a:rPr lang="zh-CN" altLang="en-US" dirty="0" smtClean="0"/>
              <a:t>个空格，这个</a:t>
            </a:r>
            <a:r>
              <a:rPr lang="en-US" altLang="zh-CN" dirty="0" smtClean="0"/>
              <a:t>char</a:t>
            </a:r>
            <a:r>
              <a:rPr lang="zh-CN" altLang="en-US" dirty="0" smtClean="0"/>
              <a:t>是固定长度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82595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39" y="557505"/>
            <a:ext cx="10111016" cy="56146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00238" y="2357438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字符集代表活字印刷术一筐一筐的字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785938" y="4080153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Jbk,UTF8</a:t>
            </a:r>
            <a:r>
              <a:rPr lang="zh-CN" altLang="en-US" dirty="0" smtClean="0"/>
              <a:t>包含中文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r="22554"/>
          <a:stretch/>
        </p:blipFill>
        <p:spPr>
          <a:xfrm>
            <a:off x="5717563" y="2042042"/>
            <a:ext cx="6474437" cy="183808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582402" y="3710821"/>
            <a:ext cx="305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排序规则选这个常规的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7090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59" y="137428"/>
            <a:ext cx="6794877" cy="507206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28700" y="488632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新建数据库的时候就可以把默认字符集设置好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595" y="293148"/>
            <a:ext cx="4616487" cy="523950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30888" y="5688376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</a:t>
            </a:r>
            <a:r>
              <a:rPr lang="zh-CN" altLang="en-US" dirty="0" smtClean="0"/>
              <a:t>可以设置数据服务的默认字符集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76923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45" y="733587"/>
            <a:ext cx="6194339" cy="3252626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1957388" y="1557338"/>
            <a:ext cx="1314450" cy="2128837"/>
          </a:xfrm>
          <a:custGeom>
            <a:avLst/>
            <a:gdLst>
              <a:gd name="connsiteX0" fmla="*/ 1314450 w 1314450"/>
              <a:gd name="connsiteY0" fmla="*/ 0 h 2128837"/>
              <a:gd name="connsiteX1" fmla="*/ 957262 w 1314450"/>
              <a:gd name="connsiteY1" fmla="*/ 1585912 h 2128837"/>
              <a:gd name="connsiteX2" fmla="*/ 0 w 1314450"/>
              <a:gd name="connsiteY2" fmla="*/ 2128837 h 212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2128837">
                <a:moveTo>
                  <a:pt x="1314450" y="0"/>
                </a:moveTo>
                <a:cubicBezTo>
                  <a:pt x="1245393" y="615553"/>
                  <a:pt x="1176337" y="1231106"/>
                  <a:pt x="957262" y="1585912"/>
                </a:cubicBezTo>
                <a:cubicBezTo>
                  <a:pt x="738187" y="1940718"/>
                  <a:pt x="369093" y="2034777"/>
                  <a:pt x="0" y="21288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14632" y="217769"/>
            <a:ext cx="5157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这个版本的</a:t>
            </a:r>
            <a:r>
              <a:rPr lang="en-US" altLang="zh-CN" dirty="0" smtClean="0"/>
              <a:t>MySQL</a:t>
            </a:r>
            <a:r>
              <a:rPr lang="zh-CN" altLang="en-US" dirty="0" smtClean="0"/>
              <a:t>配置文件需要自己新建，服务端的这边这个哈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28945" y="3986213"/>
            <a:ext cx="4071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要么用记事本编辑，要么用</a:t>
            </a:r>
            <a:r>
              <a:rPr lang="en-US" altLang="zh-CN" dirty="0" smtClean="0"/>
              <a:t>sublime</a:t>
            </a:r>
            <a:r>
              <a:rPr lang="zh-CN" altLang="en-US" dirty="0" smtClean="0"/>
              <a:t>编辑，不要改来该去。因为在不同的地方保存，文件编码可能会变，</a:t>
            </a:r>
            <a:r>
              <a:rPr lang="en-US" altLang="zh-CN" dirty="0" smtClean="0"/>
              <a:t>utf8</a:t>
            </a:r>
            <a:r>
              <a:rPr lang="zh-CN" altLang="en-US" dirty="0" smtClean="0"/>
              <a:t>变成其他的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368562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93" y="871622"/>
            <a:ext cx="6295238" cy="13714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85813" y="371475"/>
            <a:ext cx="3757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查看字符配置这个是官方文档，可能写了配置的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6" y="3016804"/>
            <a:ext cx="8485714" cy="275238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85838" y="2457450"/>
            <a:ext cx="397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去官方文档里面查找蓝色那个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00015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80" y="276318"/>
            <a:ext cx="6285714" cy="1476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1500" y="1985963"/>
            <a:ext cx="5500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改完之后重启，</a:t>
            </a:r>
            <a:r>
              <a:rPr lang="en-US" altLang="zh-CN" dirty="0" err="1" smtClean="0"/>
              <a:t>mySQL</a:t>
            </a:r>
            <a:r>
              <a:rPr lang="zh-CN" altLang="en-US" dirty="0" smtClean="0"/>
              <a:t>服务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然后打开可视化工具，关闭连接，再重新链接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37" y="3142748"/>
            <a:ext cx="4757401" cy="324444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558213" y="400050"/>
            <a:ext cx="2243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再新建数据库，但是不用再选字符集了，全部是配置的字符集了。新建之后再编辑查看即可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46054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714" y="348047"/>
            <a:ext cx="6428571" cy="6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055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524" y="476619"/>
            <a:ext cx="6580952" cy="5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21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2035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20" y="657302"/>
            <a:ext cx="2723809" cy="1228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71588" y="157163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这玩意儿就叫做超文本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271588" y="2657475"/>
            <a:ext cx="4243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</a:t>
            </a:r>
            <a:r>
              <a:rPr lang="en-US" altLang="zh-CN" dirty="0" smtClean="0"/>
              <a:t>Word</a:t>
            </a:r>
            <a:r>
              <a:rPr lang="zh-CN" altLang="en-US" dirty="0" smtClean="0"/>
              <a:t>标题渲染的文本也叫做超文本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093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50902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37314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3449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76759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5056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76430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7728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64176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400844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6299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047" y="457571"/>
            <a:ext cx="6561905" cy="5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5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3703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53679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6938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5" y="423965"/>
            <a:ext cx="11786384" cy="216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0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22866"/>
          <a:stretch/>
        </p:blipFill>
        <p:spPr>
          <a:xfrm>
            <a:off x="2315026" y="176554"/>
            <a:ext cx="7219048" cy="42239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1" y="3614736"/>
            <a:ext cx="5928543" cy="2028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189" y="5643561"/>
            <a:ext cx="7219048" cy="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3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299" y="567002"/>
            <a:ext cx="7371428" cy="4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434" y="471728"/>
            <a:ext cx="5552381" cy="38571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308" y="5557863"/>
            <a:ext cx="4333333" cy="40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71550" y="4614863"/>
            <a:ext cx="3086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请求头的这个，决定了服务器返回给你的是</a:t>
            </a:r>
            <a:r>
              <a:rPr lang="en-US" altLang="zh-CN" dirty="0" smtClean="0"/>
              <a:t>window</a:t>
            </a:r>
            <a:r>
              <a:rPr lang="zh-CN" altLang="en-US" dirty="0" smtClean="0"/>
              <a:t>版的还是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版的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57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991" y="224062"/>
            <a:ext cx="3466667" cy="35809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28750" y="4186238"/>
            <a:ext cx="300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https </a:t>
            </a:r>
            <a:r>
              <a:rPr lang="zh-CN" altLang="en-US" dirty="0" smtClean="0"/>
              <a:t>就是把运输的东西加密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165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51" y="0"/>
            <a:ext cx="6943149" cy="334246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57650" y="257175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请求报文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10933"/>
          <a:stretch/>
        </p:blipFill>
        <p:spPr>
          <a:xfrm>
            <a:off x="948245" y="3463076"/>
            <a:ext cx="5752593" cy="3123462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V="1">
            <a:off x="2957800" y="2486025"/>
            <a:ext cx="2457449" cy="742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929188" y="2301359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请求体</a:t>
            </a:r>
            <a:r>
              <a:rPr lang="en-US" altLang="zh-CN" dirty="0" smtClean="0">
                <a:solidFill>
                  <a:srgbClr val="FFFF00"/>
                </a:solidFill>
              </a:rPr>
              <a:t>·</a:t>
            </a:r>
            <a:endParaRPr lang="zh-CN" altLang="en-US" dirty="0">
              <a:solidFill>
                <a:srgbClr val="FFFF00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2471739" y="5156716"/>
            <a:ext cx="2457449" cy="742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786313" y="4903018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响应体</a:t>
            </a:r>
            <a:r>
              <a:rPr lang="en-US" altLang="zh-CN" dirty="0" smtClean="0">
                <a:solidFill>
                  <a:srgbClr val="FFFF00"/>
                </a:solidFill>
              </a:rPr>
              <a:t>·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79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381" y="338524"/>
            <a:ext cx="8695238" cy="6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5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90" y="301635"/>
            <a:ext cx="8495238" cy="3961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660" y="4427907"/>
            <a:ext cx="3514286" cy="2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1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762" y="1376619"/>
            <a:ext cx="4990476" cy="4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5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89" y="150732"/>
            <a:ext cx="5333333" cy="284761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910" y="1724560"/>
            <a:ext cx="5961905" cy="42761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95314" y="186312"/>
            <a:ext cx="32004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请求</a:t>
            </a:r>
            <a:r>
              <a:rPr lang="en-US" altLang="zh-CN" dirty="0" smtClean="0">
                <a:solidFill>
                  <a:srgbClr val="FFFF00"/>
                </a:solidFill>
              </a:rPr>
              <a:t>html</a:t>
            </a:r>
            <a:r>
              <a:rPr lang="zh-CN" altLang="en-US" dirty="0" smtClean="0">
                <a:solidFill>
                  <a:srgbClr val="FFFF00"/>
                </a:solidFill>
              </a:rPr>
              <a:t>的时候也会附带请求</a:t>
            </a:r>
            <a:r>
              <a:rPr lang="en-US" altLang="zh-CN" dirty="0" err="1" smtClean="0">
                <a:solidFill>
                  <a:srgbClr val="FFFF00"/>
                </a:solidFill>
              </a:rPr>
              <a:t>css</a:t>
            </a:r>
            <a:r>
              <a:rPr lang="zh-CN" altLang="en-US" dirty="0" smtClean="0">
                <a:solidFill>
                  <a:srgbClr val="FFFF00"/>
                </a:solidFill>
              </a:rPr>
              <a:t>文件，而且</a:t>
            </a:r>
            <a:r>
              <a:rPr lang="en-US" altLang="zh-CN" dirty="0" smtClean="0">
                <a:solidFill>
                  <a:srgbClr val="FFFF00"/>
                </a:solidFill>
              </a:rPr>
              <a:t>CSS</a:t>
            </a:r>
            <a:r>
              <a:rPr lang="zh-CN" altLang="en-US" dirty="0" smtClean="0">
                <a:solidFill>
                  <a:srgbClr val="FFFF00"/>
                </a:solidFill>
              </a:rPr>
              <a:t>文件响应头里面的类型也变成了</a:t>
            </a:r>
            <a:r>
              <a:rPr lang="en-US" altLang="zh-CN" dirty="0" smtClean="0">
                <a:solidFill>
                  <a:srgbClr val="FFFF00"/>
                </a:solidFill>
              </a:rPr>
              <a:t>CSS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30" y="6162696"/>
            <a:ext cx="2914286" cy="333333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4686300" y="342900"/>
            <a:ext cx="3907209" cy="6013628"/>
          </a:xfrm>
          <a:custGeom>
            <a:avLst/>
            <a:gdLst>
              <a:gd name="connsiteX0" fmla="*/ 714375 w 3907209"/>
              <a:gd name="connsiteY0" fmla="*/ 0 h 6013628"/>
              <a:gd name="connsiteX1" fmla="*/ 3257550 w 3907209"/>
              <a:gd name="connsiteY1" fmla="*/ 3043238 h 6013628"/>
              <a:gd name="connsiteX2" fmla="*/ 3743325 w 3907209"/>
              <a:gd name="connsiteY2" fmla="*/ 5800725 h 6013628"/>
              <a:gd name="connsiteX3" fmla="*/ 900113 w 3907209"/>
              <a:gd name="connsiteY3" fmla="*/ 5843588 h 6013628"/>
              <a:gd name="connsiteX4" fmla="*/ 0 w 3907209"/>
              <a:gd name="connsiteY4" fmla="*/ 5957888 h 601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7209" h="6013628">
                <a:moveTo>
                  <a:pt x="714375" y="0"/>
                </a:moveTo>
                <a:cubicBezTo>
                  <a:pt x="1733550" y="1038225"/>
                  <a:pt x="2752725" y="2076451"/>
                  <a:pt x="3257550" y="3043238"/>
                </a:cubicBezTo>
                <a:cubicBezTo>
                  <a:pt x="3762375" y="4010025"/>
                  <a:pt x="4136231" y="5334000"/>
                  <a:pt x="3743325" y="5800725"/>
                </a:cubicBezTo>
                <a:cubicBezTo>
                  <a:pt x="3350419" y="6267450"/>
                  <a:pt x="1524000" y="5817394"/>
                  <a:pt x="900113" y="5843588"/>
                </a:cubicBezTo>
                <a:cubicBezTo>
                  <a:pt x="276226" y="5869782"/>
                  <a:pt x="138113" y="5913835"/>
                  <a:pt x="0" y="595788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4171950" y="1271588"/>
            <a:ext cx="1552423" cy="4500562"/>
          </a:xfrm>
          <a:custGeom>
            <a:avLst/>
            <a:gdLst>
              <a:gd name="connsiteX0" fmla="*/ 0 w 1552423"/>
              <a:gd name="connsiteY0" fmla="*/ 0 h 4500562"/>
              <a:gd name="connsiteX1" fmla="*/ 1357313 w 1552423"/>
              <a:gd name="connsiteY1" fmla="*/ 2500312 h 4500562"/>
              <a:gd name="connsiteX2" fmla="*/ 1514475 w 1552423"/>
              <a:gd name="connsiteY2" fmla="*/ 4500562 h 450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2423" h="4500562">
                <a:moveTo>
                  <a:pt x="0" y="0"/>
                </a:moveTo>
                <a:cubicBezTo>
                  <a:pt x="552450" y="875109"/>
                  <a:pt x="1104901" y="1750218"/>
                  <a:pt x="1357313" y="2500312"/>
                </a:cubicBezTo>
                <a:cubicBezTo>
                  <a:pt x="1609726" y="3250406"/>
                  <a:pt x="1562100" y="3875484"/>
                  <a:pt x="1514475" y="4500562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1401" y="1069329"/>
            <a:ext cx="3696463" cy="40451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976815" y="203399"/>
            <a:ext cx="3053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附带的</a:t>
            </a:r>
            <a:r>
              <a:rPr lang="en-US" altLang="zh-CN" dirty="0" smtClean="0"/>
              <a:t>CSS</a:t>
            </a:r>
            <a:r>
              <a:rPr lang="zh-CN" altLang="en-US" dirty="0" smtClean="0"/>
              <a:t>文件响应回来的类型为</a:t>
            </a:r>
            <a:r>
              <a:rPr lang="en-US" altLang="zh-CN" dirty="0" smtClean="0"/>
              <a:t>CSS</a:t>
            </a:r>
            <a:r>
              <a:rPr lang="zh-CN" altLang="en-US" dirty="0" smtClean="0"/>
              <a:t>，所以这个文件就按照</a:t>
            </a:r>
            <a:r>
              <a:rPr lang="en-US" altLang="zh-CN" dirty="0" smtClean="0"/>
              <a:t>CSS</a:t>
            </a:r>
            <a:r>
              <a:rPr lang="zh-CN" altLang="en-US" dirty="0"/>
              <a:t>渲染</a:t>
            </a:r>
          </a:p>
        </p:txBody>
      </p:sp>
    </p:spTree>
    <p:extLst>
      <p:ext uri="{BB962C8B-B14F-4D97-AF65-F5344CB8AC3E}">
        <p14:creationId xmlns:p14="http://schemas.microsoft.com/office/powerpoint/2010/main" val="9732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00288" y="171525"/>
            <a:ext cx="6931896" cy="1971600"/>
            <a:chOff x="614626" y="657300"/>
            <a:chExt cx="6931896" cy="19716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626" y="657300"/>
              <a:ext cx="6931896" cy="19716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5343525" y="971550"/>
              <a:ext cx="1971675" cy="342900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114675" y="1457325"/>
              <a:ext cx="3643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FF00"/>
                  </a:solidFill>
                </a:rPr>
                <a:t>这一段是</a:t>
              </a:r>
              <a:r>
                <a:rPr lang="en-US" altLang="zh-CN" dirty="0" smtClean="0">
                  <a:solidFill>
                    <a:srgbClr val="FFFF00"/>
                  </a:solidFill>
                </a:rPr>
                <a:t>PHP</a:t>
              </a:r>
              <a:r>
                <a:rPr lang="zh-CN" altLang="en-US" dirty="0" smtClean="0">
                  <a:solidFill>
                    <a:srgbClr val="FFFF00"/>
                  </a:solidFill>
                </a:rPr>
                <a:t>文件里面写</a:t>
              </a:r>
              <a:r>
                <a:rPr lang="zh-CN" altLang="en-US" dirty="0" smtClean="0"/>
                <a:t>的</a:t>
              </a:r>
              <a:endParaRPr lang="zh-CN" altLang="en-US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88" y="2581420"/>
            <a:ext cx="5904762" cy="232380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14663" y="2800350"/>
            <a:ext cx="2443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这是一个</a:t>
            </a:r>
            <a:r>
              <a:rPr lang="en-US" altLang="zh-CN" dirty="0" smtClean="0">
                <a:solidFill>
                  <a:srgbClr val="FFFF00"/>
                </a:solidFill>
              </a:rPr>
              <a:t>HTML</a:t>
            </a:r>
            <a:r>
              <a:rPr lang="zh-CN" altLang="en-US" dirty="0" smtClean="0">
                <a:solidFill>
                  <a:srgbClr val="FFFF00"/>
                </a:solidFill>
              </a:rPr>
              <a:t>文件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028" y="2800349"/>
            <a:ext cx="4540793" cy="2104880"/>
          </a:xfrm>
          <a:prstGeom prst="rect">
            <a:avLst/>
          </a:prstGeom>
          <a:ln w="31750">
            <a:solidFill>
              <a:srgbClr val="7030A0"/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7515225" y="2800350"/>
            <a:ext cx="335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有这两个请求文件，但是并没有为</a:t>
            </a:r>
            <a:r>
              <a:rPr lang="en-US" altLang="zh-CN" dirty="0" smtClean="0"/>
              <a:t>body</a:t>
            </a:r>
            <a:r>
              <a:rPr lang="zh-CN" altLang="en-US" dirty="0" smtClean="0"/>
              <a:t>设置样式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317" y="5668262"/>
            <a:ext cx="4933333" cy="552381"/>
          </a:xfrm>
          <a:prstGeom prst="rect">
            <a:avLst/>
          </a:prstGeom>
        </p:spPr>
      </p:pic>
      <p:sp>
        <p:nvSpPr>
          <p:cNvPr id="13" name="任意多边形 12"/>
          <p:cNvSpPr/>
          <p:nvPr/>
        </p:nvSpPr>
        <p:spPr>
          <a:xfrm>
            <a:off x="2157413" y="4786313"/>
            <a:ext cx="4743450" cy="1228725"/>
          </a:xfrm>
          <a:custGeom>
            <a:avLst/>
            <a:gdLst>
              <a:gd name="connsiteX0" fmla="*/ 4743450 w 4743450"/>
              <a:gd name="connsiteY0" fmla="*/ 0 h 1228725"/>
              <a:gd name="connsiteX1" fmla="*/ 2628900 w 4743450"/>
              <a:gd name="connsiteY1" fmla="*/ 542925 h 1228725"/>
              <a:gd name="connsiteX2" fmla="*/ 0 w 4743450"/>
              <a:gd name="connsiteY2" fmla="*/ 1228725 h 122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3450" h="1228725">
                <a:moveTo>
                  <a:pt x="4743450" y="0"/>
                </a:moveTo>
                <a:lnTo>
                  <a:pt x="2628900" y="542925"/>
                </a:lnTo>
                <a:lnTo>
                  <a:pt x="0" y="1228725"/>
                </a:ln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57800" y="5400675"/>
            <a:ext cx="3300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因为附带的</a:t>
            </a:r>
            <a:r>
              <a:rPr lang="en-US" altLang="zh-CN" dirty="0" smtClean="0"/>
              <a:t>PHP</a:t>
            </a:r>
            <a:r>
              <a:rPr lang="zh-CN" altLang="en-US" dirty="0" smtClean="0"/>
              <a:t>文件的响应头里面的内容类型为</a:t>
            </a:r>
            <a:r>
              <a:rPr lang="en-US" altLang="zh-CN" dirty="0" smtClean="0"/>
              <a:t>html,</a:t>
            </a:r>
            <a:r>
              <a:rPr lang="zh-CN" altLang="en-US" dirty="0" smtClean="0"/>
              <a:t>就不会按照</a:t>
            </a:r>
            <a:r>
              <a:rPr lang="en-US" altLang="zh-CN" dirty="0" smtClean="0"/>
              <a:t>PHP</a:t>
            </a:r>
            <a:r>
              <a:rPr lang="zh-CN" altLang="en-US" dirty="0" smtClean="0"/>
              <a:t>去渲染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8372475" y="485775"/>
            <a:ext cx="308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pHP</a:t>
            </a:r>
            <a:r>
              <a:rPr lang="zh-CN" altLang="en-US" dirty="0" smtClean="0"/>
              <a:t>文件中除了</a:t>
            </a:r>
            <a:r>
              <a:rPr lang="en-US" altLang="zh-CN" dirty="0" smtClean="0"/>
              <a:t>PHP</a:t>
            </a:r>
            <a:r>
              <a:rPr lang="zh-CN" altLang="en-US" dirty="0" smtClean="0"/>
              <a:t>标记以外，其他东西都原封不动的输出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822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08" y="938367"/>
            <a:ext cx="6093825" cy="29621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43024" y="228600"/>
            <a:ext cx="6657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上一个的解决方案，在附带的</a:t>
            </a:r>
            <a:r>
              <a:rPr lang="en-US" altLang="zh-CN" dirty="0" err="1" smtClean="0"/>
              <a:t>php</a:t>
            </a:r>
            <a:r>
              <a:rPr lang="zh-CN" altLang="en-US" dirty="0" smtClean="0"/>
              <a:t>文件中，写一耳光函数，告诉浏览器解析时我这个是</a:t>
            </a:r>
            <a:r>
              <a:rPr lang="en-US" altLang="zh-CN" dirty="0" smtClean="0"/>
              <a:t>CSS</a:t>
            </a:r>
            <a:r>
              <a:rPr lang="zh-CN" altLang="en-US" dirty="0" smtClean="0"/>
              <a:t>代码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570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53" y="342900"/>
            <a:ext cx="7124739" cy="247161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29187" y="485775"/>
            <a:ext cx="1971675" cy="3429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514724" y="1943100"/>
            <a:ext cx="4200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这个文件是主文件</a:t>
            </a:r>
            <a:r>
              <a:rPr lang="en-US" altLang="zh-CN" dirty="0" smtClean="0">
                <a:solidFill>
                  <a:srgbClr val="FFFF00"/>
                </a:solidFill>
              </a:rPr>
              <a:t>.html</a:t>
            </a:r>
            <a:r>
              <a:rPr lang="zh-CN" altLang="en-US" dirty="0" smtClean="0">
                <a:solidFill>
                  <a:srgbClr val="FFFF00"/>
                </a:solidFill>
              </a:rPr>
              <a:t>引入的，强制此文件按</a:t>
            </a:r>
            <a:r>
              <a:rPr lang="en-US" altLang="zh-CN" dirty="0" smtClean="0">
                <a:solidFill>
                  <a:srgbClr val="FFFF00"/>
                </a:solidFill>
              </a:rPr>
              <a:t>JS</a:t>
            </a:r>
            <a:r>
              <a:rPr lang="zh-CN" altLang="en-US" dirty="0" smtClean="0">
                <a:solidFill>
                  <a:srgbClr val="FFFF00"/>
                </a:solidFill>
              </a:rPr>
              <a:t>解析，虽然文件后缀为</a:t>
            </a:r>
            <a:r>
              <a:rPr lang="en-US" altLang="zh-CN" dirty="0" smtClean="0">
                <a:solidFill>
                  <a:srgbClr val="FFFF00"/>
                </a:solidFill>
              </a:rPr>
              <a:t>PHP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53" y="3091082"/>
            <a:ext cx="6466667" cy="3504762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4957763" y="97219"/>
            <a:ext cx="6063702" cy="5889244"/>
          </a:xfrm>
          <a:custGeom>
            <a:avLst/>
            <a:gdLst>
              <a:gd name="connsiteX0" fmla="*/ 0 w 6063702"/>
              <a:gd name="connsiteY0" fmla="*/ 5889244 h 5889244"/>
              <a:gd name="connsiteX1" fmla="*/ 5500687 w 6063702"/>
              <a:gd name="connsiteY1" fmla="*/ 4874831 h 5889244"/>
              <a:gd name="connsiteX2" fmla="*/ 5414962 w 6063702"/>
              <a:gd name="connsiteY2" fmla="*/ 331406 h 5889244"/>
              <a:gd name="connsiteX3" fmla="*/ 1357312 w 6063702"/>
              <a:gd name="connsiteY3" fmla="*/ 702881 h 588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3702" h="5889244">
                <a:moveTo>
                  <a:pt x="0" y="5889244"/>
                </a:moveTo>
                <a:cubicBezTo>
                  <a:pt x="2299096" y="5845190"/>
                  <a:pt x="4598193" y="5801137"/>
                  <a:pt x="5500687" y="4874831"/>
                </a:cubicBezTo>
                <a:cubicBezTo>
                  <a:pt x="6403181" y="3948525"/>
                  <a:pt x="6105525" y="1026731"/>
                  <a:pt x="5414962" y="331406"/>
                </a:cubicBezTo>
                <a:cubicBezTo>
                  <a:pt x="4724400" y="-363919"/>
                  <a:pt x="3040856" y="169481"/>
                  <a:pt x="1357312" y="70288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7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1" y="257535"/>
            <a:ext cx="10171428" cy="57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72063" y="771525"/>
            <a:ext cx="471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乱码的原因是：虽然你说明文件是</a:t>
            </a:r>
            <a:r>
              <a:rPr lang="en-US" altLang="zh-CN" dirty="0" smtClean="0"/>
              <a:t>ut8</a:t>
            </a:r>
            <a:r>
              <a:rPr lang="zh-CN" altLang="en-US" dirty="0" smtClean="0"/>
              <a:t>格式，但是实际你文件的格式并不是</a:t>
            </a:r>
            <a:r>
              <a:rPr lang="en-US" altLang="zh-CN" dirty="0" smtClean="0"/>
              <a:t>UTF-8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59" y="6309620"/>
            <a:ext cx="4961905" cy="466667"/>
          </a:xfrm>
          <a:prstGeom prst="rect">
            <a:avLst/>
          </a:prstGeom>
          <a:ln w="34925">
            <a:solidFill>
              <a:srgbClr val="FF0000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5386388" y="6286500"/>
            <a:ext cx="645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解决方案：文件实际是什么格式，你就申明是什么格式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556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9" y="1119320"/>
            <a:ext cx="10663694" cy="2952617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1385888" y="239584"/>
            <a:ext cx="10475026" cy="5487488"/>
          </a:xfrm>
          <a:custGeom>
            <a:avLst/>
            <a:gdLst>
              <a:gd name="connsiteX0" fmla="*/ 0 w 10475026"/>
              <a:gd name="connsiteY0" fmla="*/ 3760916 h 5487488"/>
              <a:gd name="connsiteX1" fmla="*/ 3086100 w 10475026"/>
              <a:gd name="connsiteY1" fmla="*/ 5461129 h 5487488"/>
              <a:gd name="connsiteX2" fmla="*/ 9572625 w 10475026"/>
              <a:gd name="connsiteY2" fmla="*/ 4646741 h 5487488"/>
              <a:gd name="connsiteX3" fmla="*/ 10058400 w 10475026"/>
              <a:gd name="connsiteY3" fmla="*/ 2689354 h 5487488"/>
              <a:gd name="connsiteX4" fmla="*/ 9901237 w 10475026"/>
              <a:gd name="connsiteY4" fmla="*/ 460504 h 5487488"/>
              <a:gd name="connsiteX5" fmla="*/ 3100387 w 10475026"/>
              <a:gd name="connsiteY5" fmla="*/ 74741 h 5487488"/>
              <a:gd name="connsiteX6" fmla="*/ 2728912 w 10475026"/>
              <a:gd name="connsiteY6" fmla="*/ 1489204 h 548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75026" h="5487488">
                <a:moveTo>
                  <a:pt x="0" y="3760916"/>
                </a:moveTo>
                <a:cubicBezTo>
                  <a:pt x="745331" y="4537204"/>
                  <a:pt x="1490663" y="5313492"/>
                  <a:pt x="3086100" y="5461129"/>
                </a:cubicBezTo>
                <a:cubicBezTo>
                  <a:pt x="4681538" y="5608767"/>
                  <a:pt x="8410575" y="5108704"/>
                  <a:pt x="9572625" y="4646741"/>
                </a:cubicBezTo>
                <a:cubicBezTo>
                  <a:pt x="10734675" y="4184779"/>
                  <a:pt x="10003631" y="3387060"/>
                  <a:pt x="10058400" y="2689354"/>
                </a:cubicBezTo>
                <a:cubicBezTo>
                  <a:pt x="10113169" y="1991648"/>
                  <a:pt x="11060906" y="896273"/>
                  <a:pt x="9901237" y="460504"/>
                </a:cubicBezTo>
                <a:cubicBezTo>
                  <a:pt x="8741568" y="24735"/>
                  <a:pt x="4295774" y="-96709"/>
                  <a:pt x="3100387" y="74741"/>
                </a:cubicBezTo>
                <a:cubicBezTo>
                  <a:pt x="1905000" y="246191"/>
                  <a:pt x="2316956" y="867697"/>
                  <a:pt x="2728912" y="148920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2257425" y="3100388"/>
            <a:ext cx="5457825" cy="930174"/>
          </a:xfrm>
          <a:custGeom>
            <a:avLst/>
            <a:gdLst>
              <a:gd name="connsiteX0" fmla="*/ 0 w 5457825"/>
              <a:gd name="connsiteY0" fmla="*/ 628650 h 930174"/>
              <a:gd name="connsiteX1" fmla="*/ 3157538 w 5457825"/>
              <a:gd name="connsiteY1" fmla="*/ 900112 h 930174"/>
              <a:gd name="connsiteX2" fmla="*/ 5457825 w 5457825"/>
              <a:gd name="connsiteY2" fmla="*/ 0 h 93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7825" h="930174">
                <a:moveTo>
                  <a:pt x="0" y="628650"/>
                </a:moveTo>
                <a:cubicBezTo>
                  <a:pt x="1123950" y="816768"/>
                  <a:pt x="2247901" y="1004887"/>
                  <a:pt x="3157538" y="900112"/>
                </a:cubicBezTo>
                <a:cubicBezTo>
                  <a:pt x="4067175" y="795337"/>
                  <a:pt x="4762500" y="397668"/>
                  <a:pt x="5457825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90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666" y="1286143"/>
            <a:ext cx="7666667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9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77" y="-104660"/>
            <a:ext cx="7699277" cy="297644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92" y="3224346"/>
            <a:ext cx="9116647" cy="3219316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3171825" y="1028700"/>
            <a:ext cx="3000375" cy="2700338"/>
          </a:xfrm>
          <a:custGeom>
            <a:avLst/>
            <a:gdLst>
              <a:gd name="connsiteX0" fmla="*/ 0 w 3000375"/>
              <a:gd name="connsiteY0" fmla="*/ 0 h 2700338"/>
              <a:gd name="connsiteX1" fmla="*/ 2357438 w 3000375"/>
              <a:gd name="connsiteY1" fmla="*/ 1614488 h 2700338"/>
              <a:gd name="connsiteX2" fmla="*/ 3000375 w 3000375"/>
              <a:gd name="connsiteY2" fmla="*/ 2700338 h 270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00375" h="2700338">
                <a:moveTo>
                  <a:pt x="0" y="0"/>
                </a:moveTo>
                <a:cubicBezTo>
                  <a:pt x="928688" y="582216"/>
                  <a:pt x="1857376" y="1164432"/>
                  <a:pt x="2357438" y="1614488"/>
                </a:cubicBezTo>
                <a:cubicBezTo>
                  <a:pt x="2857500" y="2064544"/>
                  <a:pt x="2928937" y="2382441"/>
                  <a:pt x="3000375" y="2700338"/>
                </a:cubicBezTo>
              </a:path>
            </a:pathLst>
          </a:cu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343150" y="4043363"/>
            <a:ext cx="628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这里设置的是响应头。目的是让浏览器接收到它不能识别的文件类型，它就打不开，于是进行下载操作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5248331"/>
            <a:ext cx="2819048" cy="8761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657849" y="5317094"/>
            <a:ext cx="528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默认下载的文件名跟我们</a:t>
            </a:r>
            <a:r>
              <a:rPr lang="zh-CN" altLang="en-US" dirty="0" smtClean="0">
                <a:solidFill>
                  <a:srgbClr val="FFFF00"/>
                </a:solidFill>
              </a:rPr>
              <a:t>请求的文件名一</a:t>
            </a:r>
            <a:r>
              <a:rPr lang="zh-CN" altLang="en-US" dirty="0" smtClean="0"/>
              <a:t>模一样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548" y="1900345"/>
            <a:ext cx="3161905" cy="1714286"/>
          </a:xfrm>
          <a:prstGeom prst="rect">
            <a:avLst/>
          </a:prstGeom>
          <a:ln w="44450">
            <a:solidFill>
              <a:srgbClr val="FF0000"/>
            </a:solidFill>
          </a:ln>
        </p:spPr>
      </p:pic>
      <p:sp>
        <p:nvSpPr>
          <p:cNvPr id="15" name="文本框 14"/>
          <p:cNvSpPr txBox="1"/>
          <p:nvPr/>
        </p:nvSpPr>
        <p:spPr>
          <a:xfrm>
            <a:off x="10015538" y="3729038"/>
            <a:ext cx="2176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被下载文件里面的内容是代码执行过后的内容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9730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43" y="490675"/>
            <a:ext cx="6685714" cy="219047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43238" y="1714500"/>
            <a:ext cx="295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接上面指定下载名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20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51" y="365818"/>
            <a:ext cx="5539113" cy="9170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96788" y="1282889"/>
            <a:ext cx="4012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前面是域，后面是路径。这是路径标识我请求的这个文件在服务器的哪个文件中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03" y="2341827"/>
            <a:ext cx="7590476" cy="386666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59104" y="3384645"/>
            <a:ext cx="1760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浏览器里面查看</a:t>
            </a:r>
            <a:r>
              <a:rPr lang="en-US" altLang="zh-CN" dirty="0" smtClean="0"/>
              <a:t>DNS</a:t>
            </a:r>
            <a:r>
              <a:rPr lang="zh-CN" altLang="en-US" dirty="0" smtClean="0"/>
              <a:t>缓存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652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857" y="790905"/>
            <a:ext cx="7714286" cy="5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9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100" y="285914"/>
            <a:ext cx="7809524" cy="2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2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714" y="1409952"/>
            <a:ext cx="8628571" cy="4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8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143" y="229000"/>
            <a:ext cx="5685714" cy="6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6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285" y="2019476"/>
            <a:ext cx="3971429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619" y="700428"/>
            <a:ext cx="6904762" cy="5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6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88313" y="901184"/>
            <a:ext cx="3671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hlinkClick r:id="rId2"/>
              </a:rPr>
              <a:t>https://www.weipxiu.com/3095.html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200150" y="314325"/>
            <a:ext cx="374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Javascript</a:t>
            </a:r>
            <a:r>
              <a:rPr lang="zh-CN" altLang="en-US" dirty="0"/>
              <a:t>伪</a:t>
            </a:r>
            <a:r>
              <a:rPr lang="zh-CN" altLang="en-US" dirty="0" smtClean="0"/>
              <a:t>数组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217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723937"/>
            <a:ext cx="2628571" cy="60952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2913" y="1262656"/>
            <a:ext cx="1771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反引号字符串可以解析变量还可以换行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63" y="257414"/>
            <a:ext cx="5580952" cy="38571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55" y="4352723"/>
            <a:ext cx="10476190" cy="1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7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15" y="3252949"/>
            <a:ext cx="10647619" cy="25809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1" y="409373"/>
            <a:ext cx="12551195" cy="207665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86375" y="3471863"/>
            <a:ext cx="2914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Json</a:t>
            </a:r>
            <a:r>
              <a:rPr lang="zh-CN" altLang="en-US" dirty="0" smtClean="0"/>
              <a:t>里面换行和空格都会忽略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578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70" y="333531"/>
            <a:ext cx="5923809" cy="250476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00388" y="1800225"/>
            <a:ext cx="2528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像这么解析出来的</a:t>
            </a:r>
            <a:r>
              <a:rPr lang="en-US" altLang="zh-CN" dirty="0" err="1" smtClean="0">
                <a:solidFill>
                  <a:srgbClr val="FFFF00"/>
                </a:solidFill>
              </a:rPr>
              <a:t>json</a:t>
            </a:r>
            <a:r>
              <a:rPr lang="zh-CN" altLang="en-US" dirty="0" smtClean="0">
                <a:solidFill>
                  <a:srgbClr val="FFFF00"/>
                </a:solidFill>
              </a:rPr>
              <a:t>是标准格式的对象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93" y="2781177"/>
            <a:ext cx="4817450" cy="35767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t="-6" r="17723"/>
          <a:stretch/>
        </p:blipFill>
        <p:spPr>
          <a:xfrm>
            <a:off x="6601199" y="1042988"/>
            <a:ext cx="4928814" cy="108578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772526" y="1477059"/>
            <a:ext cx="2528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像这么解析出来的</a:t>
            </a:r>
            <a:r>
              <a:rPr lang="en-US" altLang="zh-CN" dirty="0" err="1" smtClean="0">
                <a:solidFill>
                  <a:srgbClr val="FFFF00"/>
                </a:solidFill>
              </a:rPr>
              <a:t>json</a:t>
            </a:r>
            <a:r>
              <a:rPr lang="zh-CN" altLang="en-US" dirty="0" smtClean="0">
                <a:solidFill>
                  <a:srgbClr val="FFFF00"/>
                </a:solidFill>
              </a:rPr>
              <a:t>是关联数组返回的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149" y="2541510"/>
            <a:ext cx="4094709" cy="381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7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44" y="0"/>
            <a:ext cx="4647619" cy="265714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14400" y="2988860"/>
            <a:ext cx="264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Apache</a:t>
            </a:r>
            <a:r>
              <a:rPr lang="zh-CN" altLang="en-US" dirty="0" smtClean="0"/>
              <a:t>的配置文件里面有一个</a:t>
            </a:r>
            <a:r>
              <a:rPr lang="en-US" altLang="zh-CN" dirty="0" err="1" smtClean="0"/>
              <a:t>mime.type</a:t>
            </a:r>
            <a:r>
              <a:rPr lang="zh-CN" altLang="en-US" dirty="0" smtClean="0"/>
              <a:t>文佳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1" y="3776432"/>
            <a:ext cx="2752381" cy="3809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5785" y="4272183"/>
            <a:ext cx="388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Apache</a:t>
            </a:r>
            <a:r>
              <a:rPr lang="zh-CN" altLang="en-US" dirty="0" smtClean="0"/>
              <a:t>通过扩展名找到文件类型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00" y="5434897"/>
            <a:ext cx="4828571" cy="115238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86854" y="4912704"/>
            <a:ext cx="454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它在主配置文件中被载入 </a:t>
            </a:r>
            <a:r>
              <a:rPr lang="en-US" altLang="zh-CN" dirty="0" err="1" smtClean="0"/>
              <a:t>httpd.conf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840" y="957384"/>
            <a:ext cx="4942857" cy="281904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178722" y="341194"/>
            <a:ext cx="394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我们自己额外加了一些文件类型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6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72" y="509837"/>
            <a:ext cx="5361905" cy="39809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85950" y="900113"/>
            <a:ext cx="4043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存储数据的文件的方式，</a:t>
            </a:r>
            <a:r>
              <a:rPr lang="en-US" altLang="zh-CN" dirty="0" err="1" smtClean="0">
                <a:solidFill>
                  <a:srgbClr val="FFFF00"/>
                </a:solidFill>
              </a:rPr>
              <a:t>Json</a:t>
            </a:r>
            <a:r>
              <a:rPr lang="zh-CN" altLang="en-US" dirty="0" smtClean="0">
                <a:solidFill>
                  <a:srgbClr val="FFFF00"/>
                </a:solidFill>
              </a:rPr>
              <a:t>只是一种书写的格式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8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14" y="200251"/>
            <a:ext cx="7238095" cy="3628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1538" y="4143375"/>
            <a:ext cx="4186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两件事：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如果是</a:t>
            </a:r>
            <a:r>
              <a:rPr lang="en-US" altLang="zh-CN" dirty="0" err="1" smtClean="0"/>
              <a:t>php</a:t>
            </a:r>
            <a:r>
              <a:rPr lang="zh-CN" altLang="en-US" dirty="0" smtClean="0"/>
              <a:t>文件记得修改语言环境</a:t>
            </a:r>
            <a:endParaRPr lang="en-US" altLang="zh-CN" dirty="0" smtClean="0"/>
          </a:p>
          <a:p>
            <a:r>
              <a:rPr lang="en-US" altLang="zh-CN" dirty="0" smtClean="0"/>
              <a:t>2.Php</a:t>
            </a:r>
            <a:r>
              <a:rPr lang="zh-CN" altLang="en-US" dirty="0" smtClean="0"/>
              <a:t>代码应该写在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代码前面，因为是先获取再渲染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067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29" y="1185864"/>
            <a:ext cx="10363439" cy="301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3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238" y="843285"/>
            <a:ext cx="8009524" cy="5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4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66" y="238490"/>
            <a:ext cx="5071598" cy="39755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332" y="2029019"/>
            <a:ext cx="5314286" cy="3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8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78" y="852531"/>
            <a:ext cx="8666667" cy="6952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85875" y="1728788"/>
            <a:ext cx="625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表单里面</a:t>
            </a:r>
            <a:r>
              <a:rPr lang="zh-CN" altLang="en-US" dirty="0" smtClean="0">
                <a:solidFill>
                  <a:srgbClr val="FF0000"/>
                </a:solidFill>
              </a:rPr>
              <a:t>传文件</a:t>
            </a:r>
            <a:r>
              <a:rPr lang="zh-CN" altLang="en-US" dirty="0" smtClean="0"/>
              <a:t>必须加的三个东西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05" y="2457484"/>
            <a:ext cx="6838095" cy="54285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85875" y="3041163"/>
            <a:ext cx="625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出此之外每个</a:t>
            </a:r>
            <a:r>
              <a:rPr lang="en-US" altLang="zh-CN" dirty="0" smtClean="0"/>
              <a:t>input</a:t>
            </a:r>
            <a:r>
              <a:rPr lang="zh-CN" altLang="en-US" dirty="0" smtClean="0"/>
              <a:t>还得有</a:t>
            </a:r>
            <a:r>
              <a:rPr lang="en-US" altLang="zh-CN" dirty="0" smtClean="0"/>
              <a:t>label</a:t>
            </a:r>
            <a:r>
              <a:rPr lang="zh-CN" altLang="en-US" dirty="0" smtClean="0"/>
              <a:t>和</a:t>
            </a:r>
            <a:r>
              <a:rPr lang="en-US" altLang="zh-CN" dirty="0" smtClean="0"/>
              <a:t>name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848" y="4057675"/>
            <a:ext cx="6380952" cy="40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85913" y="4643438"/>
            <a:ext cx="418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提交按钮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099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36" y="200025"/>
            <a:ext cx="6399468" cy="343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1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809" y="1667095"/>
            <a:ext cx="5552381" cy="3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3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09" y="1057544"/>
            <a:ext cx="6733333" cy="42857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01" y="233405"/>
            <a:ext cx="6019048" cy="6761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00938" y="909595"/>
            <a:ext cx="3114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当上传文件为</a:t>
            </a:r>
            <a:r>
              <a:rPr lang="en-US" altLang="zh-CN" dirty="0" smtClean="0"/>
              <a:t>file</a:t>
            </a:r>
            <a:r>
              <a:rPr lang="zh-CN" altLang="en-US" dirty="0" smtClean="0"/>
              <a:t>时，有些网站在所有文件那里显示的并不是所有文件，二是特定文件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09" y="5081683"/>
            <a:ext cx="8638095" cy="819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09" y="6177065"/>
            <a:ext cx="8476190" cy="390476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5843588" y="1643063"/>
            <a:ext cx="3214687" cy="2971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36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524" y="2881381"/>
            <a:ext cx="4580952" cy="10952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524" y="1671670"/>
            <a:ext cx="3161905" cy="51428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05524" y="814388"/>
            <a:ext cx="2952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请求提交过去的数据只能是</a:t>
            </a:r>
            <a:r>
              <a:rPr lang="en-US" altLang="zh-CN" dirty="0" smtClean="0"/>
              <a:t>8m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68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05" y="278258"/>
            <a:ext cx="5266667" cy="29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69744" y="2880355"/>
            <a:ext cx="5363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我们是对这个服务器发起的</a:t>
            </a:r>
            <a:r>
              <a:rPr lang="en-US" altLang="zh-CN" dirty="0" smtClean="0"/>
              <a:t>DNS</a:t>
            </a:r>
            <a:r>
              <a:rPr lang="zh-CN" altLang="en-US" dirty="0" smtClean="0"/>
              <a:t>查询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57" y="3751739"/>
            <a:ext cx="8044662" cy="10113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1357" y="4981433"/>
            <a:ext cx="253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Com</a:t>
            </a:r>
            <a:r>
              <a:rPr lang="zh-CN" altLang="en-US" dirty="0" smtClean="0"/>
              <a:t>是顶级域，</a:t>
            </a:r>
            <a:r>
              <a:rPr lang="en-US" altLang="zh-CN" dirty="0" err="1" smtClean="0"/>
              <a:t>github</a:t>
            </a:r>
            <a:r>
              <a:rPr lang="zh-CN" altLang="en-US" dirty="0" smtClean="0"/>
              <a:t>是子域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210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909" y="547766"/>
            <a:ext cx="3777690" cy="163822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71663" y="2471738"/>
            <a:ext cx="3671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传输的时候用的</a:t>
            </a:r>
            <a:r>
              <a:rPr lang="en-US" altLang="zh-CN" dirty="0" err="1" smtClean="0"/>
              <a:t>unnik</a:t>
            </a:r>
            <a:r>
              <a:rPr lang="zh-CN" altLang="en-US" dirty="0" smtClean="0"/>
              <a:t>码，所以我明明提交的是中文，却变成了这个样子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7981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56" y="1376501"/>
            <a:ext cx="7095238" cy="2219048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V="1">
            <a:off x="2228850" y="285750"/>
            <a:ext cx="400050" cy="2386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543175" y="328613"/>
            <a:ext cx="381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这个得到的就是一串字符串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2228850" y="3071813"/>
            <a:ext cx="400050" cy="1100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28913" y="4086225"/>
            <a:ext cx="520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这个得到的是数组，数组里面是关联数组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11694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42975" y="2014538"/>
            <a:ext cx="3071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这里除了写</a:t>
            </a:r>
            <a:r>
              <a:rPr lang="en-US" altLang="zh-CN" dirty="0" err="1" smtClean="0"/>
              <a:t>minetype</a:t>
            </a:r>
            <a:r>
              <a:rPr lang="zh-CN" altLang="en-US" dirty="0" smtClean="0"/>
              <a:t>还可以写扩展名，多个扩展名之间用英文逗号隔开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919212"/>
            <a:ext cx="7904762" cy="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3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5813" y="300038"/>
            <a:ext cx="872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Add</a:t>
            </a:r>
            <a:r>
              <a:rPr lang="zh-CN" altLang="en-US" dirty="0" smtClean="0"/>
              <a:t>这个文件表单界面必须注意的东西：我画红线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39" y="1547846"/>
            <a:ext cx="8974678" cy="681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83" y="4343401"/>
            <a:ext cx="11419233" cy="6429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39" y="2590830"/>
            <a:ext cx="8570304" cy="139059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72050" y="4847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墨迹 7"/>
              <p14:cNvContentPartPr/>
              <p14:nvPr/>
            </p14:nvContentPartPr>
            <p14:xfrm>
              <a:off x="1018080" y="232200"/>
              <a:ext cx="8278200" cy="4599000"/>
            </p14:xfrm>
          </p:contentPart>
        </mc:Choice>
        <mc:Fallback>
          <p:pic>
            <p:nvPicPr>
              <p:cNvPr id="8" name="墨迹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8720" y="222840"/>
                <a:ext cx="8296920" cy="461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629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89" y="952579"/>
            <a:ext cx="8628571" cy="126666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43000" y="357188"/>
            <a:ext cx="271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这个文件是用来上传多个文件的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89" y="2814637"/>
            <a:ext cx="8400000" cy="704762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2300288" y="3167018"/>
            <a:ext cx="5229225" cy="1047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843087" y="4114790"/>
            <a:ext cx="271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多文件上传，这个也很重要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985838" y="4957763"/>
            <a:ext cx="55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单个文件域里面的多个文件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982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953"/>
            <a:ext cx="6631701" cy="14572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2739" y="0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我在之前选了多个图片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32" y="1973859"/>
            <a:ext cx="4562256" cy="469825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15850" y="2328863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表单里面的</a:t>
            </a:r>
            <a:r>
              <a:rPr lang="en-US" altLang="zh-CN" dirty="0" smtClean="0"/>
              <a:t>name</a:t>
            </a:r>
            <a:r>
              <a:rPr lang="zh-CN" altLang="en-US" dirty="0" smtClean="0"/>
              <a:t>没有加括弧，只输出了最后一张图片的名字类型大小这些信息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r="47172"/>
          <a:stretch/>
        </p:blipFill>
        <p:spPr>
          <a:xfrm>
            <a:off x="7182144" y="185990"/>
            <a:ext cx="3433469" cy="648612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556356" y="510819"/>
            <a:ext cx="228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表单里面的</a:t>
            </a:r>
            <a:r>
              <a:rPr lang="en-US" altLang="zh-CN" dirty="0" smtClean="0"/>
              <a:t>name</a:t>
            </a:r>
            <a:r>
              <a:rPr lang="zh-CN" altLang="en-US" dirty="0" smtClean="0"/>
              <a:t>有加括弧，输出了每张图片的名字类型大小这些信息。每种信息都是一个数组</a:t>
            </a:r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1057275" y="4322988"/>
            <a:ext cx="2057214" cy="1449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621539" y="5448984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这个是上传的单个音乐文件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9401353" y="2941894"/>
            <a:ext cx="2598171" cy="92333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这个代表大的数组里面的一个小数组，我可以用</a:t>
            </a:r>
            <a:r>
              <a:rPr lang="en-US" altLang="zh-CN" dirty="0" smtClean="0"/>
              <a:t>for</a:t>
            </a:r>
            <a:r>
              <a:rPr lang="zh-CN" altLang="en-US" dirty="0" smtClean="0"/>
              <a:t>去遍历它的成员</a:t>
            </a:r>
            <a:endParaRPr lang="en-US" altLang="zh-CN" dirty="0" smtClean="0"/>
          </a:p>
        </p:txBody>
      </p:sp>
      <p:sp>
        <p:nvSpPr>
          <p:cNvPr id="14" name="文本框 13"/>
          <p:cNvSpPr txBox="1"/>
          <p:nvPr/>
        </p:nvSpPr>
        <p:spPr>
          <a:xfrm>
            <a:off x="8441531" y="5328000"/>
            <a:ext cx="3602832" cy="151447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946" y="2408561"/>
            <a:ext cx="2333333" cy="53333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3251" y="4322988"/>
            <a:ext cx="2371429" cy="40952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396228" y="4026052"/>
            <a:ext cx="255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小数组里面第</a:t>
            </a:r>
            <a:r>
              <a:rPr lang="en-US" altLang="zh-CN" dirty="0" smtClean="0"/>
              <a:t>0</a:t>
            </a:r>
            <a:r>
              <a:rPr lang="zh-CN" altLang="en-US" dirty="0" smtClean="0"/>
              <a:t>个元素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853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565" y="152811"/>
            <a:ext cx="5838095" cy="65809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71988" y="614363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每个文件里面的第一个形成了单个文件信息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561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47" y="1276433"/>
            <a:ext cx="6152381" cy="133333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28700" y="314325"/>
            <a:ext cx="4471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多个文件上传，这里写</a:t>
            </a:r>
            <a:r>
              <a:rPr lang="en-US" altLang="zh-CN" dirty="0" smtClean="0"/>
              <a:t>return</a:t>
            </a:r>
            <a:r>
              <a:rPr lang="zh-CN" altLang="en-US" dirty="0" smtClean="0"/>
              <a:t>是所有的都不要。写</a:t>
            </a:r>
            <a:r>
              <a:rPr lang="en-US" altLang="zh-CN" dirty="0" smtClean="0"/>
              <a:t>continue</a:t>
            </a:r>
            <a:r>
              <a:rPr lang="zh-CN" altLang="en-US" dirty="0" smtClean="0"/>
              <a:t>就是说上传成功的继续用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98330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19" y="1671857"/>
            <a:ext cx="10104762" cy="3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829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128" y="509834"/>
            <a:ext cx="6657143" cy="395238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15200" y="842963"/>
            <a:ext cx="4271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一定要写灰色的那坨来判断到底有没有文件上传，因为要是没有，</a:t>
            </a:r>
            <a:r>
              <a:rPr lang="en-US" altLang="zh-CN" dirty="0" smtClean="0"/>
              <a:t>$_FILES[‘</a:t>
            </a:r>
            <a:r>
              <a:rPr lang="en-US" altLang="zh-CN" dirty="0" err="1" smtClean="0"/>
              <a:t>iamges</a:t>
            </a:r>
            <a:r>
              <a:rPr lang="en-US" altLang="zh-CN" dirty="0" smtClean="0"/>
              <a:t>’]</a:t>
            </a:r>
            <a:r>
              <a:rPr lang="zh-CN" altLang="en-US" dirty="0" smtClean="0"/>
              <a:t>就代表一个空数组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7636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79" y="296258"/>
            <a:ext cx="5717730" cy="14779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75" y="1924630"/>
            <a:ext cx="5240090" cy="1477655"/>
          </a:xfrm>
          <a:prstGeom prst="rect">
            <a:avLst/>
          </a:prstGeom>
        </p:spPr>
      </p:pic>
      <p:sp>
        <p:nvSpPr>
          <p:cNvPr id="4" name="下箭头 3"/>
          <p:cNvSpPr/>
          <p:nvPr/>
        </p:nvSpPr>
        <p:spPr>
          <a:xfrm>
            <a:off x="2524836" y="1514901"/>
            <a:ext cx="614149" cy="6687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040" y="1630856"/>
            <a:ext cx="4866667" cy="3542857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4755741" y="276988"/>
            <a:ext cx="5101069" cy="3315095"/>
          </a:xfrm>
          <a:custGeom>
            <a:avLst/>
            <a:gdLst>
              <a:gd name="connsiteX0" fmla="*/ 157453 w 5101069"/>
              <a:gd name="connsiteY0" fmla="*/ 2998475 h 3315095"/>
              <a:gd name="connsiteX1" fmla="*/ 252987 w 5101069"/>
              <a:gd name="connsiteY1" fmla="*/ 3244134 h 3315095"/>
              <a:gd name="connsiteX2" fmla="*/ 2532163 w 5101069"/>
              <a:gd name="connsiteY2" fmla="*/ 1879358 h 3315095"/>
              <a:gd name="connsiteX3" fmla="*/ 2586755 w 5101069"/>
              <a:gd name="connsiteY3" fmla="*/ 36911 h 3315095"/>
              <a:gd name="connsiteX4" fmla="*/ 4906874 w 5101069"/>
              <a:gd name="connsiteY4" fmla="*/ 705651 h 3315095"/>
              <a:gd name="connsiteX5" fmla="*/ 4811340 w 5101069"/>
              <a:gd name="connsiteY5" fmla="*/ 1415334 h 3315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1069" h="3315095">
                <a:moveTo>
                  <a:pt x="157453" y="2998475"/>
                </a:moveTo>
                <a:cubicBezTo>
                  <a:pt x="7327" y="3214564"/>
                  <a:pt x="-142798" y="3430654"/>
                  <a:pt x="252987" y="3244134"/>
                </a:cubicBezTo>
                <a:cubicBezTo>
                  <a:pt x="648772" y="3057615"/>
                  <a:pt x="2143202" y="2413895"/>
                  <a:pt x="2532163" y="1879358"/>
                </a:cubicBezTo>
                <a:cubicBezTo>
                  <a:pt x="2921124" y="1344821"/>
                  <a:pt x="2190970" y="232529"/>
                  <a:pt x="2586755" y="36911"/>
                </a:cubicBezTo>
                <a:cubicBezTo>
                  <a:pt x="2982540" y="-158707"/>
                  <a:pt x="4536110" y="475914"/>
                  <a:pt x="4906874" y="705651"/>
                </a:cubicBezTo>
                <a:cubicBezTo>
                  <a:pt x="5277638" y="935388"/>
                  <a:pt x="5044489" y="1175361"/>
                  <a:pt x="4811340" y="141533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3370997" y="978446"/>
            <a:ext cx="5428861" cy="3856232"/>
          </a:xfrm>
          <a:custGeom>
            <a:avLst/>
            <a:gdLst>
              <a:gd name="connsiteX0" fmla="*/ 0 w 5428861"/>
              <a:gd name="connsiteY0" fmla="*/ 2092300 h 3856232"/>
              <a:gd name="connsiteX1" fmla="*/ 1596788 w 5428861"/>
              <a:gd name="connsiteY1" fmla="*/ 3852861 h 3856232"/>
              <a:gd name="connsiteX2" fmla="*/ 4121624 w 5428861"/>
              <a:gd name="connsiteY2" fmla="*/ 1696515 h 3856232"/>
              <a:gd name="connsiteX3" fmla="*/ 4640239 w 5428861"/>
              <a:gd name="connsiteY3" fmla="*/ 86079 h 3856232"/>
              <a:gd name="connsiteX4" fmla="*/ 5363570 w 5428861"/>
              <a:gd name="connsiteY4" fmla="*/ 277148 h 3856232"/>
              <a:gd name="connsiteX5" fmla="*/ 5349922 w 5428861"/>
              <a:gd name="connsiteY5" fmla="*/ 768467 h 3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28861" h="3856232">
                <a:moveTo>
                  <a:pt x="0" y="2092300"/>
                </a:moveTo>
                <a:cubicBezTo>
                  <a:pt x="454925" y="3005562"/>
                  <a:pt x="909851" y="3918825"/>
                  <a:pt x="1596788" y="3852861"/>
                </a:cubicBezTo>
                <a:cubicBezTo>
                  <a:pt x="2283725" y="3786897"/>
                  <a:pt x="3614382" y="2324312"/>
                  <a:pt x="4121624" y="1696515"/>
                </a:cubicBezTo>
                <a:cubicBezTo>
                  <a:pt x="4628866" y="1068718"/>
                  <a:pt x="4433248" y="322640"/>
                  <a:pt x="4640239" y="86079"/>
                </a:cubicBezTo>
                <a:cubicBezTo>
                  <a:pt x="4847230" y="-150482"/>
                  <a:pt x="5245290" y="163417"/>
                  <a:pt x="5363570" y="277148"/>
                </a:cubicBezTo>
                <a:cubicBezTo>
                  <a:pt x="5481850" y="390879"/>
                  <a:pt x="5415886" y="579673"/>
                  <a:pt x="5349922" y="7684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956645" y="4039737"/>
            <a:ext cx="25930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</a:t>
            </a:r>
            <a:r>
              <a:rPr lang="zh-CN" altLang="en-US" dirty="0" smtClean="0"/>
              <a:t>知道</a:t>
            </a:r>
            <a:r>
              <a:rPr lang="en-US" altLang="zh-CN" dirty="0" smtClean="0"/>
              <a:t>com</a:t>
            </a:r>
            <a:r>
              <a:rPr lang="zh-CN" altLang="en-US" dirty="0" smtClean="0"/>
              <a:t>域，然后它自己去找</a:t>
            </a:r>
            <a:r>
              <a:rPr lang="en-US" altLang="zh-CN" dirty="0" smtClean="0"/>
              <a:t>COM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www.baidu.com</a:t>
            </a:r>
            <a:endParaRPr lang="zh-CN" altLang="en-US" dirty="0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6837528" y="5517065"/>
            <a:ext cx="3330054" cy="119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56645" y="5773003"/>
            <a:ext cx="1801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依次往下找：</a:t>
            </a:r>
            <a:r>
              <a:rPr lang="en-US" altLang="zh-CN" dirty="0" smtClean="0"/>
              <a:t>www</a:t>
            </a:r>
            <a:r>
              <a:rPr lang="zh-CN" altLang="en-US" dirty="0" smtClean="0"/>
              <a:t>是百度的子域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10763" y="4667534"/>
            <a:ext cx="327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http:  80</a:t>
            </a:r>
          </a:p>
          <a:p>
            <a:r>
              <a:rPr lang="en-US" altLang="zh-CN" dirty="0" smtClean="0"/>
              <a:t>https:443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480179" y="1955376"/>
            <a:ext cx="1675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这个框代表操作系统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689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43" y="367054"/>
            <a:ext cx="6485714" cy="5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155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94" y="223866"/>
            <a:ext cx="5623484" cy="1047722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2957513" y="557213"/>
            <a:ext cx="1503928" cy="2400300"/>
          </a:xfrm>
          <a:custGeom>
            <a:avLst/>
            <a:gdLst>
              <a:gd name="connsiteX0" fmla="*/ 0 w 1503928"/>
              <a:gd name="connsiteY0" fmla="*/ 0 h 2400300"/>
              <a:gd name="connsiteX1" fmla="*/ 1500187 w 1503928"/>
              <a:gd name="connsiteY1" fmla="*/ 1243012 h 2400300"/>
              <a:gd name="connsiteX2" fmla="*/ 342900 w 1503928"/>
              <a:gd name="connsiteY2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3928" h="2400300">
                <a:moveTo>
                  <a:pt x="0" y="0"/>
                </a:moveTo>
                <a:cubicBezTo>
                  <a:pt x="721518" y="421481"/>
                  <a:pt x="1443037" y="842962"/>
                  <a:pt x="1500187" y="1243012"/>
                </a:cubicBezTo>
                <a:cubicBezTo>
                  <a:pt x="1557337" y="1643062"/>
                  <a:pt x="950118" y="2021681"/>
                  <a:pt x="342900" y="24003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00194" y="4864181"/>
            <a:ext cx="7745040" cy="1877187"/>
            <a:chOff x="300194" y="4824495"/>
            <a:chExt cx="7745040" cy="187718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194" y="4824495"/>
              <a:ext cx="7745040" cy="131439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194" y="6138890"/>
              <a:ext cx="5286220" cy="562792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6529388" y="328613"/>
            <a:ext cx="5014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用户提交图片，我将图片保存在服务端的新路径</a:t>
            </a:r>
            <a:endParaRPr lang="en-US" altLang="zh-CN" dirty="0" smtClean="0"/>
          </a:p>
          <a:p>
            <a:r>
              <a:rPr lang="zh-CN" altLang="en-US" dirty="0" smtClean="0"/>
              <a:t>然后将路径指向列表页将图片呈现出来</a:t>
            </a:r>
            <a:endParaRPr lang="en-US" altLang="zh-CN" dirty="0" smtClean="0"/>
          </a:p>
          <a:p>
            <a:r>
              <a:rPr lang="zh-CN" altLang="en-US" dirty="0" smtClean="0"/>
              <a:t>但是我这个路径写的时候，是相对路径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是列表页相对于图片的路径，但是列表页可能会移动啊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619383" y="2252719"/>
            <a:ext cx="10034179" cy="2247843"/>
            <a:chOff x="619383" y="2252719"/>
            <a:chExt cx="10034179" cy="224784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383" y="2252719"/>
              <a:ext cx="10034179" cy="224784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00412" y="2877004"/>
              <a:ext cx="357187" cy="1080000"/>
            </a:xfrm>
            <a:prstGeom prst="rect">
              <a:avLst/>
            </a:prstGeom>
          </p:spPr>
        </p:pic>
      </p:grpSp>
      <p:sp>
        <p:nvSpPr>
          <p:cNvPr id="7" name="任意多边形 6"/>
          <p:cNvSpPr/>
          <p:nvPr/>
        </p:nvSpPr>
        <p:spPr>
          <a:xfrm>
            <a:off x="1728788" y="3345325"/>
            <a:ext cx="3429000" cy="2069638"/>
          </a:xfrm>
          <a:custGeom>
            <a:avLst/>
            <a:gdLst>
              <a:gd name="connsiteX0" fmla="*/ 0 w 3429000"/>
              <a:gd name="connsiteY0" fmla="*/ 2069638 h 2069638"/>
              <a:gd name="connsiteX1" fmla="*/ 2371725 w 3429000"/>
              <a:gd name="connsiteY1" fmla="*/ 140825 h 2069638"/>
              <a:gd name="connsiteX2" fmla="*/ 3429000 w 3429000"/>
              <a:gd name="connsiteY2" fmla="*/ 297988 h 206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0" h="2069638">
                <a:moveTo>
                  <a:pt x="0" y="2069638"/>
                </a:moveTo>
                <a:cubicBezTo>
                  <a:pt x="900112" y="1252869"/>
                  <a:pt x="1800225" y="436100"/>
                  <a:pt x="2371725" y="140825"/>
                </a:cubicBezTo>
                <a:cubicBezTo>
                  <a:pt x="2943225" y="-154450"/>
                  <a:pt x="3186112" y="71769"/>
                  <a:pt x="3429000" y="297988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019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40" y="647754"/>
            <a:ext cx="10419095" cy="205258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57540" y="3214688"/>
            <a:ext cx="520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像这种</a:t>
            </a:r>
            <a:r>
              <a:rPr lang="en-US" altLang="zh-CN" dirty="0" smtClean="0"/>
              <a:t>./</a:t>
            </a:r>
            <a:r>
              <a:rPr lang="zh-CN" altLang="en-US" dirty="0" smtClean="0"/>
              <a:t>的也是相对路径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34414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81" y="357437"/>
            <a:ext cx="11721262" cy="53861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43325" y="4772025"/>
            <a:ext cx="7729538" cy="442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1371600" y="642938"/>
            <a:ext cx="2300288" cy="1148127"/>
          </a:xfrm>
          <a:custGeom>
            <a:avLst/>
            <a:gdLst>
              <a:gd name="connsiteX0" fmla="*/ 2300288 w 2300288"/>
              <a:gd name="connsiteY0" fmla="*/ 0 h 1148127"/>
              <a:gd name="connsiteX1" fmla="*/ 1471613 w 2300288"/>
              <a:gd name="connsiteY1" fmla="*/ 1042987 h 1148127"/>
              <a:gd name="connsiteX2" fmla="*/ 0 w 2300288"/>
              <a:gd name="connsiteY2" fmla="*/ 1057275 h 11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0288" h="1148127">
                <a:moveTo>
                  <a:pt x="2300288" y="0"/>
                </a:moveTo>
                <a:cubicBezTo>
                  <a:pt x="2077641" y="433387"/>
                  <a:pt x="1854994" y="866775"/>
                  <a:pt x="1471613" y="1042987"/>
                </a:cubicBezTo>
                <a:cubicBezTo>
                  <a:pt x="1088232" y="1219199"/>
                  <a:pt x="544116" y="1138237"/>
                  <a:pt x="0" y="1057275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28750" y="2700338"/>
            <a:ext cx="4471988" cy="2271712"/>
          </a:xfrm>
          <a:custGeom>
            <a:avLst/>
            <a:gdLst>
              <a:gd name="connsiteX0" fmla="*/ 0 w 4471988"/>
              <a:gd name="connsiteY0" fmla="*/ 0 h 2271712"/>
              <a:gd name="connsiteX1" fmla="*/ 3371850 w 4471988"/>
              <a:gd name="connsiteY1" fmla="*/ 1128712 h 2271712"/>
              <a:gd name="connsiteX2" fmla="*/ 4471988 w 4471988"/>
              <a:gd name="connsiteY2" fmla="*/ 2271712 h 227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1988" h="2271712">
                <a:moveTo>
                  <a:pt x="0" y="0"/>
                </a:moveTo>
                <a:cubicBezTo>
                  <a:pt x="1313259" y="375046"/>
                  <a:pt x="2626519" y="750093"/>
                  <a:pt x="3371850" y="1128712"/>
                </a:cubicBezTo>
                <a:cubicBezTo>
                  <a:pt x="4117181" y="1507331"/>
                  <a:pt x="4294584" y="1889521"/>
                  <a:pt x="4471988" y="2271712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572375" y="4243388"/>
            <a:ext cx="390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这是相对路径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86" y="5943623"/>
            <a:ext cx="7219538" cy="70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209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28" y="324032"/>
            <a:ext cx="3685248" cy="441941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5788" y="5157788"/>
            <a:ext cx="4657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 smtClean="0">
                <a:solidFill>
                  <a:srgbClr val="FF0000"/>
                </a:solidFill>
              </a:rPr>
              <a:t>绝对路径以斜线</a:t>
            </a:r>
            <a:r>
              <a:rPr lang="en-US" altLang="zh-CN" b="1" i="1" dirty="0" smtClean="0">
                <a:solidFill>
                  <a:srgbClr val="FF0000"/>
                </a:solidFill>
              </a:rPr>
              <a:t>/</a:t>
            </a:r>
            <a:r>
              <a:rPr lang="zh-CN" altLang="en-US" b="1" i="1" dirty="0" smtClean="0">
                <a:solidFill>
                  <a:srgbClr val="FF0000"/>
                </a:solidFill>
              </a:rPr>
              <a:t>开始的路径，斜线代表网站根目录就是</a:t>
            </a:r>
            <a:r>
              <a:rPr lang="en-US" altLang="zh-CN" b="1" i="1" dirty="0" smtClean="0">
                <a:solidFill>
                  <a:srgbClr val="FF0000"/>
                </a:solidFill>
              </a:rPr>
              <a:t>code</a:t>
            </a:r>
          </a:p>
          <a:p>
            <a:endParaRPr lang="en-US" altLang="zh-CN" dirty="0"/>
          </a:p>
          <a:p>
            <a:r>
              <a:rPr lang="zh-CN" altLang="en-US" dirty="0" smtClean="0"/>
              <a:t>在这里</a:t>
            </a:r>
            <a:r>
              <a:rPr lang="en-US" altLang="zh-CN" dirty="0" smtClean="0"/>
              <a:t>uploads</a:t>
            </a:r>
            <a:r>
              <a:rPr lang="zh-CN" altLang="en-US" dirty="0" smtClean="0"/>
              <a:t>的绝对路径是  </a:t>
            </a:r>
            <a:r>
              <a:rPr lang="en-US" altLang="zh-CN" dirty="0" smtClean="0"/>
              <a:t>/uploads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629400" y="4431268"/>
            <a:ext cx="465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相对路径是</a:t>
            </a:r>
            <a:r>
              <a:rPr lang="en-US" altLang="zh-CN" dirty="0" smtClean="0"/>
              <a:t>.</a:t>
            </a:r>
            <a:r>
              <a:rPr lang="zh-CN" altLang="en-US" dirty="0" smtClean="0"/>
              <a:t>开头的或者是文件夹开头的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172076" y="561657"/>
            <a:ext cx="6743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绝对路径不能用于文件操作，移动</a:t>
            </a:r>
            <a:endParaRPr lang="en-US" altLang="zh-CN" dirty="0" smtClean="0"/>
          </a:p>
          <a:p>
            <a:r>
              <a:rPr lang="zh-CN" altLang="en-US" dirty="0" smtClean="0"/>
              <a:t>用于请求响应，</a:t>
            </a:r>
            <a:r>
              <a:rPr lang="en-US" altLang="zh-CN" dirty="0" smtClean="0"/>
              <a:t>a</a:t>
            </a:r>
            <a:r>
              <a:rPr lang="zh-CN" altLang="en-US" dirty="0"/>
              <a:t>链接</a:t>
            </a:r>
            <a:r>
              <a:rPr lang="zh-CN" altLang="en-US" dirty="0" smtClean="0"/>
              <a:t>，</a:t>
            </a:r>
            <a:r>
              <a:rPr lang="en-US" altLang="zh-CN" dirty="0" smtClean="0"/>
              <a:t>images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src,script</a:t>
            </a:r>
            <a:r>
              <a:rPr lang="zh-CN" altLang="en-US" dirty="0" smtClean="0"/>
              <a:t>标签的</a:t>
            </a:r>
            <a:r>
              <a:rPr lang="en-US" altLang="zh-CN" dirty="0" err="1" smtClean="0"/>
              <a:t>src</a:t>
            </a:r>
            <a:r>
              <a:rPr lang="zh-CN" altLang="en-US" dirty="0" smtClean="0"/>
              <a:t>才能用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文件操作只能用相对路径，或者</a:t>
            </a:r>
            <a:r>
              <a:rPr lang="en-US" altLang="zh-CN" dirty="0" smtClean="0">
                <a:solidFill>
                  <a:srgbClr val="FF0000"/>
                </a:solidFill>
              </a:rPr>
              <a:t>C</a:t>
            </a:r>
            <a:r>
              <a:rPr lang="zh-CN" altLang="en-US" dirty="0" smtClean="0">
                <a:solidFill>
                  <a:srgbClr val="FF0000"/>
                </a:solidFill>
              </a:rPr>
              <a:t>盘：</a:t>
            </a:r>
            <a:r>
              <a:rPr lang="en-US" altLang="zh-CN" dirty="0" smtClean="0">
                <a:solidFill>
                  <a:srgbClr val="FF0000"/>
                </a:solidFill>
              </a:rPr>
              <a:t>//</a:t>
            </a:r>
            <a:r>
              <a:rPr lang="zh-CN" altLang="en-US" dirty="0" smtClean="0">
                <a:solidFill>
                  <a:srgbClr val="FF0000"/>
                </a:solidFill>
              </a:rPr>
              <a:t>那种物理路径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600700" y="2427839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右键查看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文件必须用相对路径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675" y="3211509"/>
            <a:ext cx="7219538" cy="7092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289" y="4853630"/>
            <a:ext cx="5800724" cy="150448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486900" y="5943600"/>
            <a:ext cx="2028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取文件里面内容是属于文件操作，用相对路径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4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67" y="533689"/>
            <a:ext cx="10883309" cy="578138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86550" y="3643313"/>
            <a:ext cx="417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这里是文件操作得用相对路径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4939694" y="3615267"/>
            <a:ext cx="2618394" cy="770996"/>
          </a:xfrm>
          <a:custGeom>
            <a:avLst/>
            <a:gdLst>
              <a:gd name="connsiteX0" fmla="*/ 2618394 w 2618394"/>
              <a:gd name="connsiteY0" fmla="*/ 199496 h 770996"/>
              <a:gd name="connsiteX1" fmla="*/ 1303944 w 2618394"/>
              <a:gd name="connsiteY1" fmla="*/ 13758 h 770996"/>
              <a:gd name="connsiteX2" fmla="*/ 1275369 w 2618394"/>
              <a:gd name="connsiteY2" fmla="*/ 13758 h 770996"/>
              <a:gd name="connsiteX3" fmla="*/ 103794 w 2618394"/>
              <a:gd name="connsiteY3" fmla="*/ 285221 h 770996"/>
              <a:gd name="connsiteX4" fmla="*/ 132369 w 2618394"/>
              <a:gd name="connsiteY4" fmla="*/ 770996 h 77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8394" h="770996">
                <a:moveTo>
                  <a:pt x="2618394" y="199496"/>
                </a:moveTo>
                <a:lnTo>
                  <a:pt x="1303944" y="13758"/>
                </a:lnTo>
                <a:cubicBezTo>
                  <a:pt x="1080107" y="-17198"/>
                  <a:pt x="1275369" y="13758"/>
                  <a:pt x="1275369" y="13758"/>
                </a:cubicBezTo>
                <a:cubicBezTo>
                  <a:pt x="1075344" y="59002"/>
                  <a:pt x="294294" y="159015"/>
                  <a:pt x="103794" y="285221"/>
                </a:cubicBezTo>
                <a:cubicBezTo>
                  <a:pt x="-86706" y="411427"/>
                  <a:pt x="22831" y="591211"/>
                  <a:pt x="132369" y="770996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029074" y="5586413"/>
            <a:ext cx="7573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保存数据一定用绝对路径，这里转。那个函数是从第</a:t>
            </a:r>
            <a:r>
              <a:rPr lang="en-US" altLang="zh-CN" b="1" dirty="0" smtClean="0">
                <a:solidFill>
                  <a:srgbClr val="FF0000"/>
                </a:solidFill>
              </a:rPr>
              <a:t>2</a:t>
            </a:r>
            <a:r>
              <a:rPr lang="zh-CN" altLang="en-US" b="1" dirty="0" smtClean="0">
                <a:solidFill>
                  <a:srgbClr val="FF0000"/>
                </a:solidFill>
              </a:rPr>
              <a:t>个字符开始截取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28687" y="6413301"/>
            <a:ext cx="712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得到的就是这个绝对路径：</a:t>
            </a:r>
            <a:r>
              <a:rPr lang="en-US" altLang="zh-CN" b="1" dirty="0" smtClean="0">
                <a:solidFill>
                  <a:srgbClr val="FF0000"/>
                </a:solidFill>
              </a:rPr>
              <a:t>/uploads/1.jpg       /</a:t>
            </a:r>
            <a:r>
              <a:rPr lang="zh-CN" altLang="en-US" b="1" dirty="0" smtClean="0">
                <a:solidFill>
                  <a:srgbClr val="FF0000"/>
                </a:solidFill>
              </a:rPr>
              <a:t>代表</a:t>
            </a:r>
            <a:r>
              <a:rPr lang="en-US" altLang="zh-CN" b="1" dirty="0" smtClean="0">
                <a:solidFill>
                  <a:srgbClr val="FF0000"/>
                </a:solidFill>
              </a:rPr>
              <a:t>code</a:t>
            </a:r>
            <a:r>
              <a:rPr lang="zh-CN" altLang="en-US" b="1" dirty="0" smtClean="0">
                <a:solidFill>
                  <a:srgbClr val="FF0000"/>
                </a:solidFill>
              </a:rPr>
              <a:t>根目录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墨迹 8"/>
              <p14:cNvContentPartPr/>
              <p14:nvPr/>
            </p14:nvContentPartPr>
            <p14:xfrm>
              <a:off x="1143000" y="937440"/>
              <a:ext cx="2340000" cy="5545800"/>
            </p14:xfrm>
          </p:contentPart>
        </mc:Choice>
        <mc:Fallback>
          <p:pic>
            <p:nvPicPr>
              <p:cNvPr id="9" name="墨迹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3640" y="928080"/>
                <a:ext cx="2358720" cy="55645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文本框 9"/>
          <p:cNvSpPr txBox="1"/>
          <p:nvPr/>
        </p:nvSpPr>
        <p:spPr>
          <a:xfrm>
            <a:off x="2307430" y="210523"/>
            <a:ext cx="959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Add</a:t>
            </a:r>
            <a:r>
              <a:rPr lang="zh-CN" altLang="en-US" b="1" dirty="0" smtClean="0">
                <a:solidFill>
                  <a:srgbClr val="FF0000"/>
                </a:solidFill>
              </a:rPr>
              <a:t>，</a:t>
            </a:r>
            <a:r>
              <a:rPr lang="en-US" altLang="zh-CN" b="1" dirty="0" smtClean="0">
                <a:solidFill>
                  <a:srgbClr val="FF0000"/>
                </a:solidFill>
              </a:rPr>
              <a:t>list</a:t>
            </a:r>
            <a:r>
              <a:rPr lang="zh-CN" altLang="en-US" b="1" dirty="0" smtClean="0">
                <a:solidFill>
                  <a:srgbClr val="FF0000"/>
                </a:solidFill>
              </a:rPr>
              <a:t>在</a:t>
            </a:r>
            <a:r>
              <a:rPr lang="en-US" altLang="zh-CN" b="1" dirty="0" smtClean="0">
                <a:solidFill>
                  <a:srgbClr val="FF0000"/>
                </a:solidFill>
              </a:rPr>
              <a:t>songs</a:t>
            </a:r>
            <a:r>
              <a:rPr lang="zh-CN" altLang="en-US" b="1" dirty="0" smtClean="0">
                <a:solidFill>
                  <a:srgbClr val="FF0000"/>
                </a:solidFill>
              </a:rPr>
              <a:t>文件夹，这个相对路径是 </a:t>
            </a:r>
            <a:r>
              <a:rPr lang="zh-CN" altLang="en-US" b="1" dirty="0">
                <a:solidFill>
                  <a:srgbClr val="FF0000"/>
                </a:solidFill>
              </a:rPr>
              <a:t>两</a:t>
            </a:r>
            <a:r>
              <a:rPr lang="zh-CN" altLang="en-US" b="1" dirty="0" smtClean="0">
                <a:solidFill>
                  <a:srgbClr val="FF0000"/>
                </a:solidFill>
              </a:rPr>
              <a:t>个点在</a:t>
            </a:r>
            <a:r>
              <a:rPr lang="en-US" altLang="zh-CN" b="1" dirty="0" smtClean="0">
                <a:solidFill>
                  <a:srgbClr val="FF0000"/>
                </a:solidFill>
              </a:rPr>
              <a:t>/</a:t>
            </a:r>
            <a:r>
              <a:rPr lang="zh-CN" altLang="en-US" b="1" dirty="0" smtClean="0">
                <a:solidFill>
                  <a:srgbClr val="FF0000"/>
                </a:solidFill>
              </a:rPr>
              <a:t>的，是因为先翻出</a:t>
            </a:r>
            <a:r>
              <a:rPr lang="en-US" altLang="zh-CN" b="1" dirty="0" smtClean="0">
                <a:solidFill>
                  <a:srgbClr val="FF0000"/>
                </a:solidFill>
              </a:rPr>
              <a:t>songs</a:t>
            </a:r>
            <a:r>
              <a:rPr lang="zh-CN" altLang="en-US" b="1" dirty="0" smtClean="0">
                <a:solidFill>
                  <a:srgbClr val="FF0000"/>
                </a:solidFill>
              </a:rPr>
              <a:t>，在翻到</a:t>
            </a:r>
            <a:r>
              <a:rPr lang="en-US" altLang="zh-CN" b="1" dirty="0" smtClean="0">
                <a:solidFill>
                  <a:srgbClr val="FF0000"/>
                </a:solidFill>
              </a:rPr>
              <a:t>code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5621" y="903021"/>
            <a:ext cx="2312879" cy="704706"/>
          </a:xfrm>
          <a:prstGeom prst="rect">
            <a:avLst/>
          </a:prstGeom>
        </p:spPr>
      </p:pic>
      <p:cxnSp>
        <p:nvCxnSpPr>
          <p:cNvPr id="13" name="直接箭头连接符 12"/>
          <p:cNvCxnSpPr>
            <a:stCxn id="10" idx="2"/>
          </p:cNvCxnSpPr>
          <p:nvPr/>
        </p:nvCxnSpPr>
        <p:spPr>
          <a:xfrm flipH="1">
            <a:off x="4750595" y="579855"/>
            <a:ext cx="2353864" cy="3612663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5621" y="1635773"/>
            <a:ext cx="1989799" cy="134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1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58" y="513543"/>
            <a:ext cx="11896842" cy="1572431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H="1">
            <a:off x="2557463" y="1885950"/>
            <a:ext cx="3014662" cy="1071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328863" y="2957513"/>
            <a:ext cx="5086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当前是在</a:t>
            </a:r>
            <a:r>
              <a:rPr lang="en-US" altLang="zh-CN" dirty="0" smtClean="0"/>
              <a:t>add</a:t>
            </a:r>
            <a:r>
              <a:rPr lang="zh-CN" altLang="en-US" dirty="0" smtClean="0"/>
              <a:t>里面写的，这是相对路径，</a:t>
            </a:r>
            <a:r>
              <a:rPr lang="en-US" altLang="zh-CN" dirty="0" smtClean="0"/>
              <a:t>add</a:t>
            </a:r>
            <a:r>
              <a:rPr lang="zh-CN" altLang="en-US" dirty="0" smtClean="0"/>
              <a:t>与</a:t>
            </a:r>
            <a:r>
              <a:rPr lang="en-US" altLang="zh-CN" dirty="0" smtClean="0"/>
              <a:t>upload</a:t>
            </a:r>
            <a:r>
              <a:rPr lang="zh-CN" altLang="en-US" dirty="0" smtClean="0"/>
              <a:t>是并列关系，所以要先翻出去才对，只翻一次，所以一个点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321" y="2705212"/>
            <a:ext cx="2828829" cy="32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9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09" y="814541"/>
            <a:ext cx="7161905" cy="245714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28700" y="3514725"/>
            <a:ext cx="422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target</a:t>
            </a:r>
            <a:r>
              <a:rPr lang="zh-CN" altLang="en-US" dirty="0" smtClean="0"/>
              <a:t>的第二个字符开始截取 </a:t>
            </a:r>
            <a:r>
              <a:rPr lang="en-US" altLang="zh-CN" dirty="0" smtClean="0"/>
              <a:t>0 1 2  </a:t>
            </a:r>
            <a:r>
              <a:rPr lang="zh-CN" altLang="en-US" dirty="0" smtClean="0"/>
              <a:t>保留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3271838" y="1314450"/>
            <a:ext cx="1266823" cy="17573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30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833" y="457456"/>
            <a:ext cx="4686092" cy="578397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000875" y="671513"/>
            <a:ext cx="4514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目的就是不管</a:t>
            </a:r>
            <a:r>
              <a:rPr lang="en-US" altLang="zh-CN" dirty="0" smtClean="0"/>
              <a:t>LIST</a:t>
            </a:r>
            <a:r>
              <a:rPr lang="zh-CN" altLang="en-US" dirty="0" smtClean="0"/>
              <a:t>在哪里我都可以正常使用用户上传的图片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2768040" y="3777120"/>
              <a:ext cx="1652400" cy="10630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8680" y="3767760"/>
                <a:ext cx="1671120" cy="10818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/>
          <p:cNvSpPr txBox="1"/>
          <p:nvPr/>
        </p:nvSpPr>
        <p:spPr>
          <a:xfrm>
            <a:off x="7343775" y="3400425"/>
            <a:ext cx="3300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JSON</a:t>
            </a:r>
            <a:r>
              <a:rPr lang="zh-CN" altLang="en-US" dirty="0" smtClean="0"/>
              <a:t>文件里面存的图片路径，是对于</a:t>
            </a:r>
            <a:r>
              <a:rPr lang="en-US" altLang="zh-CN" dirty="0" smtClean="0"/>
              <a:t>uploads</a:t>
            </a:r>
            <a:r>
              <a:rPr lang="zh-CN" altLang="en-US" dirty="0" smtClean="0"/>
              <a:t>的绝对路径，所以不过我</a:t>
            </a:r>
            <a:r>
              <a:rPr lang="en-US" altLang="zh-CN" dirty="0" smtClean="0"/>
              <a:t>LIST</a:t>
            </a:r>
            <a:r>
              <a:rPr lang="zh-CN" altLang="en-US" dirty="0" smtClean="0"/>
              <a:t>在哪里都可以正常使用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026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51"/>
            <a:ext cx="10161905" cy="80952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2925" y="1285875"/>
            <a:ext cx="694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链接在点击的时候会和服务端产生交互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42924" y="1864807"/>
            <a:ext cx="694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表</a:t>
            </a:r>
            <a:r>
              <a:rPr lang="zh-CN" altLang="en-US" dirty="0" smtClean="0"/>
              <a:t>单提交的时候也会和服务端产生交互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221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67" y="361194"/>
            <a:ext cx="6868961" cy="441273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54137" y="859809"/>
            <a:ext cx="279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2"/>
                </a:solidFill>
              </a:rPr>
              <a:t>这个是服务端返回的东西，</a:t>
            </a:r>
            <a:endParaRPr lang="en-US" altLang="zh-CN" dirty="0" smtClean="0">
              <a:solidFill>
                <a:schemeClr val="accent2"/>
              </a:solidFill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136" y="1182974"/>
            <a:ext cx="3003539" cy="32316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23582" y="5037618"/>
            <a:ext cx="6728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这个是服务端返回的东西，但只是一个头，一些附属信息，真正重要的东西在                              里面的               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452" y="5375473"/>
            <a:ext cx="1247962" cy="43847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693624" y="504967"/>
            <a:ext cx="2333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Request Headers</a:t>
            </a:r>
            <a:r>
              <a:rPr lang="zh-CN" altLang="en-US" dirty="0" smtClean="0"/>
              <a:t>也是一样，除了这里的头，也还是有重要的东西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949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12" y="481052"/>
            <a:ext cx="9808555" cy="91912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14425" y="1643063"/>
            <a:ext cx="4686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先连接到</a:t>
            </a:r>
            <a:r>
              <a:rPr lang="en-US" altLang="zh-CN" dirty="0" smtClean="0"/>
              <a:t>delete</a:t>
            </a:r>
            <a:r>
              <a:rPr lang="zh-CN" altLang="en-US" dirty="0" smtClean="0"/>
              <a:t>页面去删除，那边的页面就不需要写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页面了，也需要完成删除功能，然后跳回即可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2952802"/>
            <a:ext cx="9038095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269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1513" y="457200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URL</a:t>
            </a:r>
            <a:r>
              <a:rPr lang="zh-CN" altLang="en-US" dirty="0" smtClean="0"/>
              <a:t>地址有一种方式可以让服务端接受到一些数据：问号传参的方式，服务端通过</a:t>
            </a:r>
            <a:r>
              <a:rPr lang="en-US" altLang="zh-CN" dirty="0" smtClean="0"/>
              <a:t>get</a:t>
            </a:r>
            <a:r>
              <a:rPr lang="zh-CN" altLang="en-US" dirty="0" smtClean="0"/>
              <a:t>去取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85775" y="1428750"/>
            <a:ext cx="658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？后面的东西可以通过表单产生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659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959" y="0"/>
            <a:ext cx="5761905" cy="1723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97" y="1910056"/>
            <a:ext cx="6752381" cy="46952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14913" y="861905"/>
            <a:ext cx="6815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Get</a:t>
            </a:r>
            <a:r>
              <a:rPr lang="zh-CN" altLang="en-US" dirty="0" smtClean="0"/>
              <a:t>方式，也就是说在</a:t>
            </a:r>
            <a:r>
              <a:rPr lang="en-US" altLang="zh-CN" dirty="0" smtClean="0"/>
              <a:t>form</a:t>
            </a:r>
            <a:r>
              <a:rPr lang="zh-CN" altLang="en-US" dirty="0" smtClean="0"/>
              <a:t>表单里面，点击提交</a:t>
            </a:r>
            <a:endParaRPr lang="en-US" altLang="zh-CN" dirty="0" smtClean="0"/>
          </a:p>
          <a:p>
            <a:r>
              <a:rPr lang="zh-CN" altLang="en-US" dirty="0"/>
              <a:t>就</a:t>
            </a:r>
            <a:r>
              <a:rPr lang="zh-CN" altLang="en-US" dirty="0" smtClean="0"/>
              <a:t>会以问号的方式传递数据  问号后面跟</a:t>
            </a:r>
            <a:endParaRPr lang="en-US" altLang="zh-CN" dirty="0" smtClean="0"/>
          </a:p>
          <a:p>
            <a:r>
              <a:rPr lang="zh-CN" altLang="en-US" dirty="0" smtClean="0"/>
              <a:t>以</a:t>
            </a:r>
            <a:r>
              <a:rPr lang="en-US" altLang="zh-CN" dirty="0" smtClean="0"/>
              <a:t>name</a:t>
            </a:r>
            <a:r>
              <a:rPr lang="zh-CN" altLang="en-US" dirty="0" smtClean="0"/>
              <a:t>为键，</a:t>
            </a:r>
            <a:r>
              <a:rPr lang="en-US" altLang="zh-CN" dirty="0" smtClean="0"/>
              <a:t>text</a:t>
            </a:r>
            <a:r>
              <a:rPr lang="zh-CN" altLang="en-US" dirty="0" smtClean="0"/>
              <a:t>里面内容为值   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771978" y="2171700"/>
            <a:ext cx="3558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在这里我的方式是以本页面的网址提交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4395787" y="2494865"/>
            <a:ext cx="4026694" cy="2905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6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65" y="102427"/>
            <a:ext cx="9808555" cy="91912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3964" y="1183180"/>
            <a:ext cx="11571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先连接到</a:t>
            </a:r>
            <a:r>
              <a:rPr lang="en-US" altLang="zh-CN" dirty="0" smtClean="0"/>
              <a:t>delete</a:t>
            </a:r>
            <a:r>
              <a:rPr lang="zh-CN" altLang="en-US" dirty="0" smtClean="0"/>
              <a:t>页面去删除，那边的页面就不需要写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页面了，也需要完成删除功能，然后跳回即可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71" y="1883646"/>
            <a:ext cx="9038095" cy="838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1571" y="2868209"/>
            <a:ext cx="8901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那针对于</a:t>
            </a:r>
            <a:r>
              <a:rPr lang="en-US" altLang="zh-CN" dirty="0" smtClean="0"/>
              <a:t>a</a:t>
            </a:r>
            <a:r>
              <a:rPr lang="zh-CN" altLang="en-US" dirty="0" smtClean="0"/>
              <a:t>标签，我直接写死 照样可以传递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050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978" y="224109"/>
            <a:ext cx="1847619" cy="435238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43013" y="4714875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虽然连接的是一个文件，但是问号后面的参数不一样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713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05" y="681381"/>
            <a:ext cx="10676190" cy="54952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43725" y="4543425"/>
            <a:ext cx="3900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响应体正产的对于一个网页来说返回的都是</a:t>
            </a:r>
            <a:r>
              <a:rPr lang="en-US" altLang="zh-CN" dirty="0" smtClean="0"/>
              <a:t>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7107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637"/>
            <a:ext cx="6457950" cy="493751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00137" y="4924482"/>
            <a:ext cx="494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先找出这个元素在数组中的下标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85762" y="5753157"/>
            <a:ext cx="494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JS</a:t>
            </a:r>
            <a:r>
              <a:rPr lang="zh-CN" altLang="en-US" dirty="0" smtClean="0"/>
              <a:t>中删除某个元素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3541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7584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9" y="171786"/>
            <a:ext cx="4504762" cy="5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58138" y="557213"/>
            <a:ext cx="302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Html</a:t>
            </a:r>
            <a:r>
              <a:rPr lang="zh-CN" altLang="en-US" dirty="0" smtClean="0"/>
              <a:t>会把多个空格包括换行符替换成一个空格显示出来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270" y="1438381"/>
            <a:ext cx="6523809" cy="16952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00713" y="2814638"/>
            <a:ext cx="541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左边是源代码，怎么让他输出源代码的格式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63206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39" y="343007"/>
            <a:ext cx="3838095" cy="17142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307" y="719197"/>
            <a:ext cx="4504762" cy="961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4375" y="2443163"/>
            <a:ext cx="4057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Ctrl+shift+g</a:t>
            </a:r>
            <a:r>
              <a:rPr lang="zh-CN" altLang="en-US" dirty="0" smtClean="0"/>
              <a:t>快速在外面包裹一个元素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72" y="3009999"/>
            <a:ext cx="2561905" cy="15809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407" y="3048047"/>
            <a:ext cx="2237210" cy="154290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72088" y="2443163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这样在源代码中的格式会影响在浏览器中的效果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829" y="4786360"/>
            <a:ext cx="6343517" cy="154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29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r="59829"/>
          <a:stretch/>
        </p:blipFill>
        <p:spPr>
          <a:xfrm>
            <a:off x="318579" y="367026"/>
            <a:ext cx="4499082" cy="3885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464" y="803756"/>
            <a:ext cx="5031828" cy="45598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661" y="1242966"/>
            <a:ext cx="1914286" cy="1533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36" y="3083664"/>
            <a:ext cx="3220433" cy="8025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985837" y="142875"/>
            <a:ext cx="395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红色是接受返回的包之后干的事情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14350" y="4357688"/>
            <a:ext cx="3243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渲染的过程中，会遇到图片啊 ，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 </a:t>
            </a:r>
            <a:r>
              <a:rPr lang="zh-CN" altLang="en-US" dirty="0" smtClean="0"/>
              <a:t>啊，</a:t>
            </a:r>
            <a:r>
              <a:rPr lang="en-US" altLang="zh-CN" dirty="0" smtClean="0"/>
              <a:t>JS</a:t>
            </a:r>
            <a:r>
              <a:rPr lang="zh-CN" altLang="en-US" dirty="0" smtClean="0"/>
              <a:t>啊一些外部链接，又会发请求，走这套流程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033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87" y="3171954"/>
            <a:ext cx="5790476" cy="20571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50" y="1809959"/>
            <a:ext cx="6590476" cy="12952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43287" y="1208424"/>
            <a:ext cx="4795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Bootstrap提供的类，让文本处于表格上下中间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03706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70" y="466833"/>
            <a:ext cx="4114286" cy="17238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85913" y="2400300"/>
            <a:ext cx="3100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代码操控</a:t>
            </a:r>
            <a:r>
              <a:rPr lang="en-US" altLang="zh-CN" dirty="0" smtClean="0"/>
              <a:t>JSON</a:t>
            </a:r>
            <a:r>
              <a:rPr lang="zh-CN" altLang="en-US" dirty="0" smtClean="0"/>
              <a:t>非常简单，序列化，反序列化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40640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371857"/>
            <a:ext cx="9000000" cy="6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4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766" y="257477"/>
            <a:ext cx="8005360" cy="598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9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40" y="381023"/>
            <a:ext cx="9390001" cy="63338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85863" y="1014412"/>
            <a:ext cx="8143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这个命令就是和</a:t>
            </a:r>
            <a:r>
              <a:rPr lang="en-US" altLang="zh-CN" dirty="0" smtClean="0"/>
              <a:t>bin</a:t>
            </a:r>
            <a:r>
              <a:rPr lang="zh-CN" altLang="en-US" dirty="0" smtClean="0"/>
              <a:t>并行建立一个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文件夹，里面装表吧。这个命令也只能执行一次，再执行一次会报错，防止以前的东西被初始化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02" y="1886254"/>
            <a:ext cx="6764809" cy="81575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42988" y="2857500"/>
            <a:ext cx="458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安装这个服务并起一个名字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3335757"/>
            <a:ext cx="4057143" cy="4761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5813" y="3736206"/>
            <a:ext cx="458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建议手动启动，不是每次开机都会用到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781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7188" y="285750"/>
            <a:ext cx="10358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 </a:t>
            </a:r>
            <a:r>
              <a:rPr lang="zh-CN" altLang="en-US" dirty="0" smtClean="0"/>
              <a:t>代表</a:t>
            </a:r>
            <a:r>
              <a:rPr lang="en-US" altLang="zh-CN" dirty="0" smtClean="0"/>
              <a:t>user Root</a:t>
            </a:r>
            <a:r>
              <a:rPr lang="zh-CN" altLang="en-US" dirty="0" smtClean="0"/>
              <a:t>指的是管理员的用户名，不能在</a:t>
            </a:r>
            <a:r>
              <a:rPr lang="en-US" altLang="zh-CN" dirty="0" smtClean="0"/>
              <a:t>P</a:t>
            </a:r>
            <a:r>
              <a:rPr lang="zh-CN" altLang="en-US" dirty="0" smtClean="0"/>
              <a:t>后面直接跟密码（防止别人按上箭头查看你上次输入的是什么内容）输完打回车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314473"/>
            <a:ext cx="5525990" cy="6429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8638" y="2128838"/>
            <a:ext cx="4414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刚开始创建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目录的时候有个随机密码，要记住哦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8" y="3538593"/>
            <a:ext cx="5676190" cy="8952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7188" y="3157538"/>
            <a:ext cx="551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修改密码，这个语句是数据库里面的语句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8" y="4563898"/>
            <a:ext cx="3537920" cy="209387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86263" y="5000626"/>
            <a:ext cx="1843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内置数据库不能删除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724" y="1814532"/>
            <a:ext cx="4819347" cy="62861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229601" y="1182489"/>
            <a:ext cx="184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退出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7800" y="2908171"/>
            <a:ext cx="7597048" cy="45582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328752" y="2479481"/>
            <a:ext cx="184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再次登录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53006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5838" y="600075"/>
            <a:ext cx="7143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卸载：因为我们安装的是解压版，所以卸载需要自己手动去进行，不要其他的那些软件，去控制中心卸载。</a:t>
            </a:r>
            <a:endParaRPr lang="en-US" altLang="zh-CN" dirty="0" smtClean="0"/>
          </a:p>
          <a:p>
            <a:r>
              <a:rPr lang="zh-CN" altLang="en-US" dirty="0" smtClean="0"/>
              <a:t>卸载就把把服务卸载掉，然后把文件删除掉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86125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89" y="190574"/>
            <a:ext cx="3628571" cy="11904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12" y="2257443"/>
            <a:ext cx="2600000" cy="28571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2900" y="1885950"/>
            <a:ext cx="3481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SC</a:t>
            </a:r>
            <a:r>
              <a:rPr lang="zh-CN" altLang="en-US" dirty="0" smtClean="0"/>
              <a:t>不关乎在哪个目录都可以执行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40" y="3419550"/>
            <a:ext cx="5040133" cy="5809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5440" y="2808509"/>
            <a:ext cx="4876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这里删除的服务名称，一定要去服务那里点进去看，不一定是显示的名称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488" y="4743450"/>
            <a:ext cx="6362475" cy="6572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0075" y="4288375"/>
            <a:ext cx="5129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然后把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文件夹删除掉，因为解压完了就多了一个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文件夹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39444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78" y="771561"/>
            <a:ext cx="4808601" cy="10858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57263" y="285750"/>
            <a:ext cx="391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以后跟开发相关的东西不要出现中文和空格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78" y="2743260"/>
            <a:ext cx="5042410" cy="12858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8676" y="2158519"/>
            <a:ext cx="310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安装服务，启动服务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41137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24" y="2462396"/>
            <a:ext cx="7428571" cy="29333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24" y="290628"/>
            <a:ext cx="7209524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18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29" y="560829"/>
            <a:ext cx="4876190" cy="2133333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969" y="2808518"/>
            <a:ext cx="4013550" cy="382429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56597" y="3411940"/>
            <a:ext cx="1555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响应头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93827" y="4837709"/>
            <a:ext cx="1555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响应体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3466531" y="1624084"/>
            <a:ext cx="3725337" cy="3500515"/>
          </a:xfrm>
          <a:custGeom>
            <a:avLst/>
            <a:gdLst>
              <a:gd name="connsiteX0" fmla="*/ 0 w 3725337"/>
              <a:gd name="connsiteY0" fmla="*/ 0 h 3500515"/>
              <a:gd name="connsiteX1" fmla="*/ 3603009 w 3725337"/>
              <a:gd name="connsiteY1" fmla="*/ 873456 h 3500515"/>
              <a:gd name="connsiteX2" fmla="*/ 2661314 w 3725337"/>
              <a:gd name="connsiteY2" fmla="*/ 3234519 h 3500515"/>
              <a:gd name="connsiteX3" fmla="*/ 491320 w 3725337"/>
              <a:gd name="connsiteY3" fmla="*/ 3343701 h 350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337" h="3500515">
                <a:moveTo>
                  <a:pt x="0" y="0"/>
                </a:moveTo>
                <a:cubicBezTo>
                  <a:pt x="1579728" y="167184"/>
                  <a:pt x="3159457" y="334369"/>
                  <a:pt x="3603009" y="873456"/>
                </a:cubicBezTo>
                <a:cubicBezTo>
                  <a:pt x="4046561" y="1412543"/>
                  <a:pt x="3179929" y="2822811"/>
                  <a:pt x="2661314" y="3234519"/>
                </a:cubicBezTo>
                <a:cubicBezTo>
                  <a:pt x="2142699" y="3646227"/>
                  <a:pt x="1317009" y="3494964"/>
                  <a:pt x="491320" y="334370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00725" y="3374341"/>
            <a:ext cx="210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处理完后返回的是响应体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316871" y="2808518"/>
            <a:ext cx="2023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上面这些是</a:t>
            </a:r>
            <a:r>
              <a:rPr lang="en-US" altLang="zh-CN" dirty="0" smtClean="0">
                <a:solidFill>
                  <a:srgbClr val="FFFF00"/>
                </a:solidFill>
              </a:rPr>
              <a:t>Apache</a:t>
            </a:r>
            <a:r>
              <a:rPr lang="zh-CN" altLang="en-US" dirty="0" smtClean="0">
                <a:solidFill>
                  <a:srgbClr val="FFFF00"/>
                </a:solidFill>
              </a:rPr>
              <a:t>自己加的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90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32" y="957263"/>
            <a:ext cx="4581732" cy="290036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1500" y="400050"/>
            <a:ext cx="311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Dir</a:t>
            </a:r>
            <a:r>
              <a:rPr lang="zh-CN" altLang="en-US" dirty="0" smtClean="0"/>
              <a:t>看到这个目录里面的所有文件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3645" t="-5814"/>
          <a:stretch/>
        </p:blipFill>
        <p:spPr>
          <a:xfrm>
            <a:off x="338332" y="3989785"/>
            <a:ext cx="5635116" cy="65008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1500" y="4772025"/>
            <a:ext cx="357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登录了就进入了监视器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75" y="5140182"/>
            <a:ext cx="4990814" cy="33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533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857" y="1171857"/>
            <a:ext cx="8514286" cy="45142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82" y="400071"/>
            <a:ext cx="6460911" cy="62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873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780"/>
            <a:ext cx="3895189" cy="165250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7140" y="242888"/>
            <a:ext cx="348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显示有多少个数据库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65" y="2752744"/>
            <a:ext cx="4534423" cy="51909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5428" y="2440564"/>
            <a:ext cx="348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创建一个</a:t>
            </a:r>
            <a:r>
              <a:rPr lang="en-US" altLang="zh-CN" dirty="0" smtClean="0"/>
              <a:t>demo</a:t>
            </a:r>
            <a:r>
              <a:rPr lang="zh-CN" altLang="en-US" dirty="0" smtClean="0"/>
              <a:t>数据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9223" y="4000502"/>
            <a:ext cx="4073633" cy="11910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5665" y="3615631"/>
            <a:ext cx="530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打开新创建的数据库，并查看里面有多少张表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117" y="6157914"/>
            <a:ext cx="6723648" cy="5091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57140" y="5730460"/>
            <a:ext cx="6515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在新建的数据库里面创建一张表，并创建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个猎头指定类型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771" y="612220"/>
            <a:ext cx="4175950" cy="140248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352571" y="213827"/>
            <a:ext cx="348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Show table</a:t>
            </a:r>
            <a:r>
              <a:rPr lang="zh-CN" altLang="en-US" dirty="0" smtClean="0"/>
              <a:t>里面有一个表</a:t>
            </a:r>
            <a:r>
              <a:rPr lang="en-US" altLang="zh-CN" dirty="0" smtClean="0"/>
              <a:t>demo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2771" y="2625230"/>
            <a:ext cx="4088641" cy="60429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964016" y="2242533"/>
            <a:ext cx="348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删除刚刚创建的那张表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2771" y="3760206"/>
            <a:ext cx="4484360" cy="62864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161876" y="3399132"/>
            <a:ext cx="348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删除刚刚创建的数据库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543675" y="4500563"/>
            <a:ext cx="360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前两部的删除都是不可逆的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30809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68" y="1138311"/>
            <a:ext cx="6187142" cy="17049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2938" y="500063"/>
            <a:ext cx="272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查看表的结构信息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771" y="3112128"/>
            <a:ext cx="7559602" cy="12762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00188" y="4686300"/>
            <a:ext cx="558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REPL</a:t>
            </a:r>
            <a:r>
              <a:rPr lang="zh-CN" altLang="en-US" dirty="0" smtClean="0"/>
              <a:t>环境：输入执行打印循环</a:t>
            </a:r>
            <a:endParaRPr lang="en-US" altLang="zh-CN" dirty="0" smtClean="0"/>
          </a:p>
          <a:p>
            <a:r>
              <a:rPr lang="zh-CN" altLang="en-US" dirty="0" smtClean="0"/>
              <a:t>浏览器的</a:t>
            </a:r>
            <a:r>
              <a:rPr lang="en-US" altLang="zh-CN" dirty="0" smtClean="0"/>
              <a:t>console</a:t>
            </a:r>
            <a:r>
              <a:rPr lang="zh-CN" altLang="en-US" dirty="0" smtClean="0"/>
              <a:t>就是一个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771" y="5491179"/>
            <a:ext cx="5257646" cy="55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12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09" y="705106"/>
            <a:ext cx="5161905" cy="4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48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50" y="881161"/>
            <a:ext cx="6418040" cy="196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002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58" y="1033650"/>
            <a:ext cx="10142857" cy="299047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14463" y="442913"/>
            <a:ext cx="4614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公司一般有两台服务器，一台装网站根目录，一台装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17054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524" y="1014714"/>
            <a:ext cx="4980952" cy="4828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0050" y="585788"/>
            <a:ext cx="280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这边是客户端哈，服务器装在</a:t>
            </a:r>
            <a:r>
              <a:rPr lang="en-US" altLang="zh-CN" dirty="0" smtClean="0"/>
              <a:t>C</a:t>
            </a:r>
            <a:r>
              <a:rPr lang="zh-CN" altLang="en-US" dirty="0" smtClean="0"/>
              <a:t>盘的哈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67647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87817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71538" y="500063"/>
            <a:ext cx="5200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字段就是列，第一要有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，而且</a:t>
            </a:r>
            <a:r>
              <a:rPr lang="en-US" altLang="zh-CN" dirty="0" smtClean="0"/>
              <a:t>ID</a:t>
            </a:r>
            <a:r>
              <a:rPr lang="zh-CN" altLang="en-US" dirty="0" smtClean="0"/>
              <a:t>作为主键。</a:t>
            </a:r>
            <a:endParaRPr lang="en-US" altLang="zh-CN" dirty="0" smtClean="0"/>
          </a:p>
          <a:p>
            <a:r>
              <a:rPr lang="zh-CN" altLang="en-US" dirty="0" smtClean="0"/>
              <a:t>添加字段就是添加列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23" y="1647880"/>
            <a:ext cx="8580952" cy="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68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5224</TotalTime>
  <Words>2082</Words>
  <Application>Microsoft Office PowerPoint</Application>
  <PresentationFormat>宽屏</PresentationFormat>
  <Paragraphs>174</Paragraphs>
  <Slides>122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122</vt:i4>
      </vt:variant>
    </vt:vector>
  </HeadingPairs>
  <TitlesOfParts>
    <vt:vector size="127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gushuang</dc:creator>
  <cp:lastModifiedBy>gushuang</cp:lastModifiedBy>
  <cp:revision>288</cp:revision>
  <dcterms:created xsi:type="dcterms:W3CDTF">2019-08-23T01:25:28Z</dcterms:created>
  <dcterms:modified xsi:type="dcterms:W3CDTF">2019-08-26T16:30:12Z</dcterms:modified>
</cp:coreProperties>
</file>